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media/image57.png" ContentType="image/png"/>
  <Override PartName="/ppt/media/image1.png" ContentType="image/png"/>
  <Override PartName="/ppt/media/image298.png" ContentType="image/png"/>
  <Override PartName="/ppt/media/image58.png" ContentType="image/png"/>
  <Override PartName="/ppt/media/image130.png" ContentType="image/png"/>
  <Override PartName="/ppt/media/image2.png" ContentType="image/png"/>
  <Override PartName="/ppt/media/image299.png" ContentType="image/png"/>
  <Override PartName="/ppt/media/image3.png" ContentType="image/png"/>
  <Override PartName="/ppt/media/image131.png" ContentType="image/png"/>
  <Override PartName="/ppt/media/image59.png" ContentType="image/png"/>
  <Override PartName="/ppt/media/image70.png" ContentType="image/png"/>
  <Override PartName="/ppt/media/image4.png" ContentType="image/png"/>
  <Override PartName="/ppt/media/image300.png" ContentType="image/png"/>
  <Override PartName="/ppt/media/image71.png" ContentType="image/png"/>
  <Override PartName="/ppt/media/image5.png" ContentType="image/png"/>
  <Override PartName="/ppt/media/image8.jpeg" ContentType="image/jpeg"/>
  <Override PartName="/ppt/media/image41.png" ContentType="image/png"/>
  <Override PartName="/ppt/media/image72.png" ContentType="image/png"/>
  <Override PartName="/ppt/media/image6.png" ContentType="image/png"/>
  <Override PartName="/ppt/media/image73.png" ContentType="image/png"/>
  <Override PartName="/ppt/media/image7.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120.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4.png" ContentType="image/png"/>
  <Override PartName="/ppt/media/image76.png" ContentType="image/png"/>
  <Override PartName="/ppt/media/image77.png" ContentType="image/png"/>
  <Override PartName="/ppt/media/image78.png" ContentType="image/png"/>
  <Override PartName="/ppt/media/image150.png" ContentType="image/pn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6.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2.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1.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228.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media/image235.png" ContentType="image/png"/>
  <Override PartName="/ppt/media/image236.png" ContentType="image/png"/>
  <Override PartName="/ppt/media/image237.png" ContentType="image/png"/>
  <Override PartName="/ppt/media/image238.png" ContentType="image/png"/>
  <Override PartName="/ppt/media/image239.png" ContentType="image/png"/>
  <Override PartName="/ppt/media/image240.png" ContentType="image/png"/>
  <Override PartName="/ppt/media/image241.png" ContentType="image/png"/>
  <Override PartName="/ppt/media/image242.png" ContentType="image/png"/>
  <Override PartName="/ppt/media/image243.png" ContentType="image/png"/>
  <Override PartName="/ppt/media/image244.png" ContentType="image/png"/>
  <Override PartName="/ppt/media/image245.png" ContentType="image/png"/>
  <Override PartName="/ppt/media/image246.png" ContentType="image/png"/>
  <Override PartName="/ppt/media/image247.png" ContentType="image/png"/>
  <Override PartName="/ppt/media/image248.png" ContentType="image/png"/>
  <Override PartName="/ppt/media/image249.png" ContentType="image/png"/>
  <Override PartName="/ppt/media/image250.png" ContentType="image/png"/>
  <Override PartName="/ppt/media/image251.png" ContentType="image/png"/>
  <Override PartName="/ppt/media/image252.png" ContentType="image/png"/>
  <Override PartName="/ppt/media/image253.png" ContentType="image/png"/>
  <Override PartName="/ppt/media/image254.png" ContentType="image/png"/>
  <Override PartName="/ppt/media/image255.png" ContentType="image/png"/>
  <Override PartName="/ppt/media/image256.png" ContentType="image/png"/>
  <Override PartName="/ppt/media/image257.png" ContentType="image/png"/>
  <Override PartName="/ppt/media/image258.png" ContentType="image/png"/>
  <Override PartName="/ppt/media/image259.png" ContentType="image/png"/>
  <Override PartName="/ppt/media/image260.png" ContentType="image/png"/>
  <Override PartName="/ppt/media/image261.png" ContentType="image/png"/>
  <Override PartName="/ppt/media/image262.png" ContentType="image/png"/>
  <Override PartName="/ppt/media/image263.png" ContentType="image/png"/>
  <Override PartName="/ppt/media/image264.png" ContentType="image/png"/>
  <Override PartName="/ppt/media/image265.png" ContentType="image/png"/>
  <Override PartName="/ppt/media/image266.png" ContentType="image/png"/>
  <Override PartName="/ppt/media/image267.png" ContentType="image/png"/>
  <Override PartName="/ppt/media/image268.png" ContentType="image/png"/>
  <Override PartName="/ppt/media/image269.png" ContentType="image/png"/>
  <Override PartName="/ppt/media/image270.png" ContentType="image/png"/>
  <Override PartName="/ppt/media/image271.png" ContentType="image/png"/>
  <Override PartName="/ppt/media/image272.png" ContentType="image/png"/>
  <Override PartName="/ppt/media/image273.png" ContentType="image/png"/>
  <Override PartName="/ppt/media/image274.png" ContentType="image/png"/>
  <Override PartName="/ppt/media/image275.png" ContentType="image/png"/>
  <Override PartName="/ppt/media/image276.png" ContentType="image/png"/>
  <Override PartName="/ppt/media/image277.png" ContentType="image/png"/>
  <Override PartName="/ppt/media/image278.png" ContentType="image/png"/>
  <Override PartName="/ppt/media/image279.png" ContentType="image/png"/>
  <Override PartName="/ppt/media/image280.png" ContentType="image/png"/>
  <Override PartName="/ppt/media/image281.png" ContentType="image/png"/>
  <Override PartName="/ppt/media/image282.png" ContentType="image/png"/>
  <Override PartName="/ppt/media/image283.png" ContentType="image/png"/>
  <Override PartName="/ppt/media/image284.png" ContentType="image/png"/>
  <Override PartName="/ppt/media/image285.png" ContentType="image/png"/>
  <Override PartName="/ppt/media/image286.png" ContentType="image/png"/>
  <Override PartName="/ppt/media/image287.png" ContentType="image/png"/>
  <Override PartName="/ppt/media/image288.png" ContentType="image/png"/>
  <Override PartName="/ppt/media/image289.png" ContentType="image/png"/>
  <Override PartName="/ppt/media/image290.png" ContentType="image/png"/>
  <Override PartName="/ppt/media/image291.png" ContentType="image/png"/>
  <Override PartName="/ppt/media/image292.png" ContentType="image/png"/>
  <Override PartName="/ppt/media/image293.png" ContentType="image/png"/>
  <Override PartName="/ppt/media/image294.png" ContentType="image/png"/>
  <Override PartName="/ppt/media/image295.png" ContentType="image/png"/>
  <Override PartName="/ppt/media/image296.png" ContentType="image/png"/>
  <Override PartName="/ppt/media/image29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27" name="PlaceHolder 2"/>
          <p:cNvSpPr>
            <a:spLocks noGrp="1"/>
          </p:cNvSpPr>
          <p:nvPr>
            <p:ph type="body"/>
          </p:nvPr>
        </p:nvSpPr>
        <p:spPr>
          <a:xfrm>
            <a:off x="4285080" y="816120"/>
            <a:ext cx="510264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28" name="PlaceHolder 3"/>
          <p:cNvSpPr>
            <a:spLocks noGrp="1"/>
          </p:cNvSpPr>
          <p:nvPr>
            <p:ph type="body"/>
          </p:nvPr>
        </p:nvSpPr>
        <p:spPr>
          <a:xfrm>
            <a:off x="4285080" y="2920680"/>
            <a:ext cx="510264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30" name="PlaceHolder 2"/>
          <p:cNvSpPr>
            <a:spLocks noGrp="1"/>
          </p:cNvSpPr>
          <p:nvPr>
            <p:ph type="body"/>
          </p:nvPr>
        </p:nvSpPr>
        <p:spPr>
          <a:xfrm>
            <a:off x="428508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31" name="PlaceHolder 3"/>
          <p:cNvSpPr>
            <a:spLocks noGrp="1"/>
          </p:cNvSpPr>
          <p:nvPr>
            <p:ph type="body"/>
          </p:nvPr>
        </p:nvSpPr>
        <p:spPr>
          <a:xfrm>
            <a:off x="689976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32" name="PlaceHolder 4"/>
          <p:cNvSpPr>
            <a:spLocks noGrp="1"/>
          </p:cNvSpPr>
          <p:nvPr>
            <p:ph type="body"/>
          </p:nvPr>
        </p:nvSpPr>
        <p:spPr>
          <a:xfrm>
            <a:off x="428508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33" name="PlaceHolder 5"/>
          <p:cNvSpPr>
            <a:spLocks noGrp="1"/>
          </p:cNvSpPr>
          <p:nvPr>
            <p:ph type="body"/>
          </p:nvPr>
        </p:nvSpPr>
        <p:spPr>
          <a:xfrm>
            <a:off x="689976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35" name="PlaceHolder 2"/>
          <p:cNvSpPr>
            <a:spLocks noGrp="1"/>
          </p:cNvSpPr>
          <p:nvPr>
            <p:ph type="body"/>
          </p:nvPr>
        </p:nvSpPr>
        <p:spPr>
          <a:xfrm>
            <a:off x="4285080" y="81612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36" name="PlaceHolder 3"/>
          <p:cNvSpPr>
            <a:spLocks noGrp="1"/>
          </p:cNvSpPr>
          <p:nvPr>
            <p:ph type="body"/>
          </p:nvPr>
        </p:nvSpPr>
        <p:spPr>
          <a:xfrm>
            <a:off x="6010200" y="81612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37" name="PlaceHolder 4"/>
          <p:cNvSpPr>
            <a:spLocks noGrp="1"/>
          </p:cNvSpPr>
          <p:nvPr>
            <p:ph type="body"/>
          </p:nvPr>
        </p:nvSpPr>
        <p:spPr>
          <a:xfrm>
            <a:off x="7735320" y="81612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38" name="PlaceHolder 5"/>
          <p:cNvSpPr>
            <a:spLocks noGrp="1"/>
          </p:cNvSpPr>
          <p:nvPr>
            <p:ph type="body"/>
          </p:nvPr>
        </p:nvSpPr>
        <p:spPr>
          <a:xfrm>
            <a:off x="4285080" y="292068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39" name="PlaceHolder 6"/>
          <p:cNvSpPr>
            <a:spLocks noGrp="1"/>
          </p:cNvSpPr>
          <p:nvPr>
            <p:ph type="body"/>
          </p:nvPr>
        </p:nvSpPr>
        <p:spPr>
          <a:xfrm>
            <a:off x="6010200" y="292068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40" name="PlaceHolder 7"/>
          <p:cNvSpPr>
            <a:spLocks noGrp="1"/>
          </p:cNvSpPr>
          <p:nvPr>
            <p:ph type="body"/>
          </p:nvPr>
        </p:nvSpPr>
        <p:spPr>
          <a:xfrm>
            <a:off x="7735320" y="292068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47" name="PlaceHolder 2"/>
          <p:cNvSpPr>
            <a:spLocks noGrp="1"/>
          </p:cNvSpPr>
          <p:nvPr>
            <p:ph type="subTitle"/>
          </p:nvPr>
        </p:nvSpPr>
        <p:spPr>
          <a:xfrm>
            <a:off x="4285080" y="816120"/>
            <a:ext cx="5102640" cy="402912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49" name="PlaceHolder 2"/>
          <p:cNvSpPr>
            <a:spLocks noGrp="1"/>
          </p:cNvSpPr>
          <p:nvPr>
            <p:ph type="body"/>
          </p:nvPr>
        </p:nvSpPr>
        <p:spPr>
          <a:xfrm>
            <a:off x="4285080" y="816120"/>
            <a:ext cx="5102640" cy="402912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51" name="PlaceHolder 2"/>
          <p:cNvSpPr>
            <a:spLocks noGrp="1"/>
          </p:cNvSpPr>
          <p:nvPr>
            <p:ph type="body"/>
          </p:nvPr>
        </p:nvSpPr>
        <p:spPr>
          <a:xfrm>
            <a:off x="428508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
        <p:nvSpPr>
          <p:cNvPr id="52" name="PlaceHolder 3"/>
          <p:cNvSpPr>
            <a:spLocks noGrp="1"/>
          </p:cNvSpPr>
          <p:nvPr>
            <p:ph type="body"/>
          </p:nvPr>
        </p:nvSpPr>
        <p:spPr>
          <a:xfrm>
            <a:off x="689976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94080" y="378000"/>
            <a:ext cx="3250800" cy="613224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56" name="PlaceHolder 2"/>
          <p:cNvSpPr>
            <a:spLocks noGrp="1"/>
          </p:cNvSpPr>
          <p:nvPr>
            <p:ph type="body"/>
          </p:nvPr>
        </p:nvSpPr>
        <p:spPr>
          <a:xfrm>
            <a:off x="428508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57" name="PlaceHolder 3"/>
          <p:cNvSpPr>
            <a:spLocks noGrp="1"/>
          </p:cNvSpPr>
          <p:nvPr>
            <p:ph type="body"/>
          </p:nvPr>
        </p:nvSpPr>
        <p:spPr>
          <a:xfrm>
            <a:off x="689976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
        <p:nvSpPr>
          <p:cNvPr id="58" name="PlaceHolder 4"/>
          <p:cNvSpPr>
            <a:spLocks noGrp="1"/>
          </p:cNvSpPr>
          <p:nvPr>
            <p:ph type="body"/>
          </p:nvPr>
        </p:nvSpPr>
        <p:spPr>
          <a:xfrm>
            <a:off x="428508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6" name="PlaceHolder 2"/>
          <p:cNvSpPr>
            <a:spLocks noGrp="1"/>
          </p:cNvSpPr>
          <p:nvPr>
            <p:ph type="subTitle"/>
          </p:nvPr>
        </p:nvSpPr>
        <p:spPr>
          <a:xfrm>
            <a:off x="4285080" y="816120"/>
            <a:ext cx="5102640" cy="402912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60" name="PlaceHolder 2"/>
          <p:cNvSpPr>
            <a:spLocks noGrp="1"/>
          </p:cNvSpPr>
          <p:nvPr>
            <p:ph type="body"/>
          </p:nvPr>
        </p:nvSpPr>
        <p:spPr>
          <a:xfrm>
            <a:off x="428508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
        <p:nvSpPr>
          <p:cNvPr id="61" name="PlaceHolder 3"/>
          <p:cNvSpPr>
            <a:spLocks noGrp="1"/>
          </p:cNvSpPr>
          <p:nvPr>
            <p:ph type="body"/>
          </p:nvPr>
        </p:nvSpPr>
        <p:spPr>
          <a:xfrm>
            <a:off x="689976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62" name="PlaceHolder 4"/>
          <p:cNvSpPr>
            <a:spLocks noGrp="1"/>
          </p:cNvSpPr>
          <p:nvPr>
            <p:ph type="body"/>
          </p:nvPr>
        </p:nvSpPr>
        <p:spPr>
          <a:xfrm>
            <a:off x="689976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64" name="PlaceHolder 2"/>
          <p:cNvSpPr>
            <a:spLocks noGrp="1"/>
          </p:cNvSpPr>
          <p:nvPr>
            <p:ph type="body"/>
          </p:nvPr>
        </p:nvSpPr>
        <p:spPr>
          <a:xfrm>
            <a:off x="428508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65" name="PlaceHolder 3"/>
          <p:cNvSpPr>
            <a:spLocks noGrp="1"/>
          </p:cNvSpPr>
          <p:nvPr>
            <p:ph type="body"/>
          </p:nvPr>
        </p:nvSpPr>
        <p:spPr>
          <a:xfrm>
            <a:off x="689976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66" name="PlaceHolder 4"/>
          <p:cNvSpPr>
            <a:spLocks noGrp="1"/>
          </p:cNvSpPr>
          <p:nvPr>
            <p:ph type="body"/>
          </p:nvPr>
        </p:nvSpPr>
        <p:spPr>
          <a:xfrm>
            <a:off x="4285080" y="2920680"/>
            <a:ext cx="510264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68" name="PlaceHolder 2"/>
          <p:cNvSpPr>
            <a:spLocks noGrp="1"/>
          </p:cNvSpPr>
          <p:nvPr>
            <p:ph type="body"/>
          </p:nvPr>
        </p:nvSpPr>
        <p:spPr>
          <a:xfrm>
            <a:off x="4285080" y="816120"/>
            <a:ext cx="510264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69" name="PlaceHolder 3"/>
          <p:cNvSpPr>
            <a:spLocks noGrp="1"/>
          </p:cNvSpPr>
          <p:nvPr>
            <p:ph type="body"/>
          </p:nvPr>
        </p:nvSpPr>
        <p:spPr>
          <a:xfrm>
            <a:off x="4285080" y="2920680"/>
            <a:ext cx="510264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71" name="PlaceHolder 2"/>
          <p:cNvSpPr>
            <a:spLocks noGrp="1"/>
          </p:cNvSpPr>
          <p:nvPr>
            <p:ph type="body"/>
          </p:nvPr>
        </p:nvSpPr>
        <p:spPr>
          <a:xfrm>
            <a:off x="428508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72" name="PlaceHolder 3"/>
          <p:cNvSpPr>
            <a:spLocks noGrp="1"/>
          </p:cNvSpPr>
          <p:nvPr>
            <p:ph type="body"/>
          </p:nvPr>
        </p:nvSpPr>
        <p:spPr>
          <a:xfrm>
            <a:off x="689976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73" name="PlaceHolder 4"/>
          <p:cNvSpPr>
            <a:spLocks noGrp="1"/>
          </p:cNvSpPr>
          <p:nvPr>
            <p:ph type="body"/>
          </p:nvPr>
        </p:nvSpPr>
        <p:spPr>
          <a:xfrm>
            <a:off x="428508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74" name="PlaceHolder 5"/>
          <p:cNvSpPr>
            <a:spLocks noGrp="1"/>
          </p:cNvSpPr>
          <p:nvPr>
            <p:ph type="body"/>
          </p:nvPr>
        </p:nvSpPr>
        <p:spPr>
          <a:xfrm>
            <a:off x="689976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76" name="PlaceHolder 2"/>
          <p:cNvSpPr>
            <a:spLocks noGrp="1"/>
          </p:cNvSpPr>
          <p:nvPr>
            <p:ph type="body"/>
          </p:nvPr>
        </p:nvSpPr>
        <p:spPr>
          <a:xfrm>
            <a:off x="4285080" y="81612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77" name="PlaceHolder 3"/>
          <p:cNvSpPr>
            <a:spLocks noGrp="1"/>
          </p:cNvSpPr>
          <p:nvPr>
            <p:ph type="body"/>
          </p:nvPr>
        </p:nvSpPr>
        <p:spPr>
          <a:xfrm>
            <a:off x="6010200" y="81612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78" name="PlaceHolder 4"/>
          <p:cNvSpPr>
            <a:spLocks noGrp="1"/>
          </p:cNvSpPr>
          <p:nvPr>
            <p:ph type="body"/>
          </p:nvPr>
        </p:nvSpPr>
        <p:spPr>
          <a:xfrm>
            <a:off x="7735320" y="81612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79" name="PlaceHolder 5"/>
          <p:cNvSpPr>
            <a:spLocks noGrp="1"/>
          </p:cNvSpPr>
          <p:nvPr>
            <p:ph type="body"/>
          </p:nvPr>
        </p:nvSpPr>
        <p:spPr>
          <a:xfrm>
            <a:off x="4285080" y="292068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80" name="PlaceHolder 6"/>
          <p:cNvSpPr>
            <a:spLocks noGrp="1"/>
          </p:cNvSpPr>
          <p:nvPr>
            <p:ph type="body"/>
          </p:nvPr>
        </p:nvSpPr>
        <p:spPr>
          <a:xfrm>
            <a:off x="6010200" y="292068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81" name="PlaceHolder 7"/>
          <p:cNvSpPr>
            <a:spLocks noGrp="1"/>
          </p:cNvSpPr>
          <p:nvPr>
            <p:ph type="body"/>
          </p:nvPr>
        </p:nvSpPr>
        <p:spPr>
          <a:xfrm>
            <a:off x="7735320" y="292068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89" name="PlaceHolder 2"/>
          <p:cNvSpPr>
            <a:spLocks noGrp="1"/>
          </p:cNvSpPr>
          <p:nvPr>
            <p:ph type="subTitle"/>
          </p:nvPr>
        </p:nvSpPr>
        <p:spPr>
          <a:xfrm>
            <a:off x="4285080" y="816120"/>
            <a:ext cx="5102640" cy="402912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91" name="PlaceHolder 2"/>
          <p:cNvSpPr>
            <a:spLocks noGrp="1"/>
          </p:cNvSpPr>
          <p:nvPr>
            <p:ph type="body"/>
          </p:nvPr>
        </p:nvSpPr>
        <p:spPr>
          <a:xfrm>
            <a:off x="4285080" y="816120"/>
            <a:ext cx="5102640" cy="402912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93" name="PlaceHolder 2"/>
          <p:cNvSpPr>
            <a:spLocks noGrp="1"/>
          </p:cNvSpPr>
          <p:nvPr>
            <p:ph type="body"/>
          </p:nvPr>
        </p:nvSpPr>
        <p:spPr>
          <a:xfrm>
            <a:off x="428508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
        <p:nvSpPr>
          <p:cNvPr id="94" name="PlaceHolder 3"/>
          <p:cNvSpPr>
            <a:spLocks noGrp="1"/>
          </p:cNvSpPr>
          <p:nvPr>
            <p:ph type="body"/>
          </p:nvPr>
        </p:nvSpPr>
        <p:spPr>
          <a:xfrm>
            <a:off x="689976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8" name="PlaceHolder 2"/>
          <p:cNvSpPr>
            <a:spLocks noGrp="1"/>
          </p:cNvSpPr>
          <p:nvPr>
            <p:ph type="body"/>
          </p:nvPr>
        </p:nvSpPr>
        <p:spPr>
          <a:xfrm>
            <a:off x="4285080" y="816120"/>
            <a:ext cx="5102640" cy="402912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94080" y="378000"/>
            <a:ext cx="3250800" cy="613224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98" name="PlaceHolder 2"/>
          <p:cNvSpPr>
            <a:spLocks noGrp="1"/>
          </p:cNvSpPr>
          <p:nvPr>
            <p:ph type="body"/>
          </p:nvPr>
        </p:nvSpPr>
        <p:spPr>
          <a:xfrm>
            <a:off x="428508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99" name="PlaceHolder 3"/>
          <p:cNvSpPr>
            <a:spLocks noGrp="1"/>
          </p:cNvSpPr>
          <p:nvPr>
            <p:ph type="body"/>
          </p:nvPr>
        </p:nvSpPr>
        <p:spPr>
          <a:xfrm>
            <a:off x="689976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
        <p:nvSpPr>
          <p:cNvPr id="100" name="PlaceHolder 4"/>
          <p:cNvSpPr>
            <a:spLocks noGrp="1"/>
          </p:cNvSpPr>
          <p:nvPr>
            <p:ph type="body"/>
          </p:nvPr>
        </p:nvSpPr>
        <p:spPr>
          <a:xfrm>
            <a:off x="428508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102" name="PlaceHolder 2"/>
          <p:cNvSpPr>
            <a:spLocks noGrp="1"/>
          </p:cNvSpPr>
          <p:nvPr>
            <p:ph type="body"/>
          </p:nvPr>
        </p:nvSpPr>
        <p:spPr>
          <a:xfrm>
            <a:off x="428508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
        <p:nvSpPr>
          <p:cNvPr id="103" name="PlaceHolder 3"/>
          <p:cNvSpPr>
            <a:spLocks noGrp="1"/>
          </p:cNvSpPr>
          <p:nvPr>
            <p:ph type="body"/>
          </p:nvPr>
        </p:nvSpPr>
        <p:spPr>
          <a:xfrm>
            <a:off x="689976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04" name="PlaceHolder 4"/>
          <p:cNvSpPr>
            <a:spLocks noGrp="1"/>
          </p:cNvSpPr>
          <p:nvPr>
            <p:ph type="body"/>
          </p:nvPr>
        </p:nvSpPr>
        <p:spPr>
          <a:xfrm>
            <a:off x="689976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106" name="PlaceHolder 2"/>
          <p:cNvSpPr>
            <a:spLocks noGrp="1"/>
          </p:cNvSpPr>
          <p:nvPr>
            <p:ph type="body"/>
          </p:nvPr>
        </p:nvSpPr>
        <p:spPr>
          <a:xfrm>
            <a:off x="428508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07" name="PlaceHolder 3"/>
          <p:cNvSpPr>
            <a:spLocks noGrp="1"/>
          </p:cNvSpPr>
          <p:nvPr>
            <p:ph type="body"/>
          </p:nvPr>
        </p:nvSpPr>
        <p:spPr>
          <a:xfrm>
            <a:off x="689976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08" name="PlaceHolder 4"/>
          <p:cNvSpPr>
            <a:spLocks noGrp="1"/>
          </p:cNvSpPr>
          <p:nvPr>
            <p:ph type="body"/>
          </p:nvPr>
        </p:nvSpPr>
        <p:spPr>
          <a:xfrm>
            <a:off x="4285080" y="2920680"/>
            <a:ext cx="510264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110" name="PlaceHolder 2"/>
          <p:cNvSpPr>
            <a:spLocks noGrp="1"/>
          </p:cNvSpPr>
          <p:nvPr>
            <p:ph type="body"/>
          </p:nvPr>
        </p:nvSpPr>
        <p:spPr>
          <a:xfrm>
            <a:off x="4285080" y="816120"/>
            <a:ext cx="510264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11" name="PlaceHolder 3"/>
          <p:cNvSpPr>
            <a:spLocks noGrp="1"/>
          </p:cNvSpPr>
          <p:nvPr>
            <p:ph type="body"/>
          </p:nvPr>
        </p:nvSpPr>
        <p:spPr>
          <a:xfrm>
            <a:off x="4285080" y="2920680"/>
            <a:ext cx="510264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113" name="PlaceHolder 2"/>
          <p:cNvSpPr>
            <a:spLocks noGrp="1"/>
          </p:cNvSpPr>
          <p:nvPr>
            <p:ph type="body"/>
          </p:nvPr>
        </p:nvSpPr>
        <p:spPr>
          <a:xfrm>
            <a:off x="428508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14" name="PlaceHolder 3"/>
          <p:cNvSpPr>
            <a:spLocks noGrp="1"/>
          </p:cNvSpPr>
          <p:nvPr>
            <p:ph type="body"/>
          </p:nvPr>
        </p:nvSpPr>
        <p:spPr>
          <a:xfrm>
            <a:off x="689976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15" name="PlaceHolder 4"/>
          <p:cNvSpPr>
            <a:spLocks noGrp="1"/>
          </p:cNvSpPr>
          <p:nvPr>
            <p:ph type="body"/>
          </p:nvPr>
        </p:nvSpPr>
        <p:spPr>
          <a:xfrm>
            <a:off x="428508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16" name="PlaceHolder 5"/>
          <p:cNvSpPr>
            <a:spLocks noGrp="1"/>
          </p:cNvSpPr>
          <p:nvPr>
            <p:ph type="body"/>
          </p:nvPr>
        </p:nvSpPr>
        <p:spPr>
          <a:xfrm>
            <a:off x="689976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118" name="PlaceHolder 2"/>
          <p:cNvSpPr>
            <a:spLocks noGrp="1"/>
          </p:cNvSpPr>
          <p:nvPr>
            <p:ph type="body"/>
          </p:nvPr>
        </p:nvSpPr>
        <p:spPr>
          <a:xfrm>
            <a:off x="4285080" y="81612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19" name="PlaceHolder 3"/>
          <p:cNvSpPr>
            <a:spLocks noGrp="1"/>
          </p:cNvSpPr>
          <p:nvPr>
            <p:ph type="body"/>
          </p:nvPr>
        </p:nvSpPr>
        <p:spPr>
          <a:xfrm>
            <a:off x="6010200" y="81612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20" name="PlaceHolder 4"/>
          <p:cNvSpPr>
            <a:spLocks noGrp="1"/>
          </p:cNvSpPr>
          <p:nvPr>
            <p:ph type="body"/>
          </p:nvPr>
        </p:nvSpPr>
        <p:spPr>
          <a:xfrm>
            <a:off x="7735320" y="81612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21" name="PlaceHolder 5"/>
          <p:cNvSpPr>
            <a:spLocks noGrp="1"/>
          </p:cNvSpPr>
          <p:nvPr>
            <p:ph type="body"/>
          </p:nvPr>
        </p:nvSpPr>
        <p:spPr>
          <a:xfrm>
            <a:off x="4285080" y="292068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22" name="PlaceHolder 6"/>
          <p:cNvSpPr>
            <a:spLocks noGrp="1"/>
          </p:cNvSpPr>
          <p:nvPr>
            <p:ph type="body"/>
          </p:nvPr>
        </p:nvSpPr>
        <p:spPr>
          <a:xfrm>
            <a:off x="6010200" y="292068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23" name="PlaceHolder 7"/>
          <p:cNvSpPr>
            <a:spLocks noGrp="1"/>
          </p:cNvSpPr>
          <p:nvPr>
            <p:ph type="body"/>
          </p:nvPr>
        </p:nvSpPr>
        <p:spPr>
          <a:xfrm>
            <a:off x="7735320" y="2920680"/>
            <a:ext cx="164268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10" name="PlaceHolder 2"/>
          <p:cNvSpPr>
            <a:spLocks noGrp="1"/>
          </p:cNvSpPr>
          <p:nvPr>
            <p:ph type="body"/>
          </p:nvPr>
        </p:nvSpPr>
        <p:spPr>
          <a:xfrm>
            <a:off x="428508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
        <p:nvSpPr>
          <p:cNvPr id="11" name="PlaceHolder 3"/>
          <p:cNvSpPr>
            <a:spLocks noGrp="1"/>
          </p:cNvSpPr>
          <p:nvPr>
            <p:ph type="body"/>
          </p:nvPr>
        </p:nvSpPr>
        <p:spPr>
          <a:xfrm>
            <a:off x="689976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94080" y="378000"/>
            <a:ext cx="3250800" cy="613224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15" name="PlaceHolder 2"/>
          <p:cNvSpPr>
            <a:spLocks noGrp="1"/>
          </p:cNvSpPr>
          <p:nvPr>
            <p:ph type="body"/>
          </p:nvPr>
        </p:nvSpPr>
        <p:spPr>
          <a:xfrm>
            <a:off x="428508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16" name="PlaceHolder 3"/>
          <p:cNvSpPr>
            <a:spLocks noGrp="1"/>
          </p:cNvSpPr>
          <p:nvPr>
            <p:ph type="body"/>
          </p:nvPr>
        </p:nvSpPr>
        <p:spPr>
          <a:xfrm>
            <a:off x="689976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
        <p:nvSpPr>
          <p:cNvPr id="17" name="PlaceHolder 4"/>
          <p:cNvSpPr>
            <a:spLocks noGrp="1"/>
          </p:cNvSpPr>
          <p:nvPr>
            <p:ph type="body"/>
          </p:nvPr>
        </p:nvSpPr>
        <p:spPr>
          <a:xfrm>
            <a:off x="428508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19" name="PlaceHolder 2"/>
          <p:cNvSpPr>
            <a:spLocks noGrp="1"/>
          </p:cNvSpPr>
          <p:nvPr>
            <p:ph type="body"/>
          </p:nvPr>
        </p:nvSpPr>
        <p:spPr>
          <a:xfrm>
            <a:off x="4285080" y="816120"/>
            <a:ext cx="2489760" cy="4029120"/>
          </a:xfrm>
          <a:prstGeom prst="rect">
            <a:avLst/>
          </a:prstGeom>
        </p:spPr>
        <p:txBody>
          <a:bodyPr lIns="0" rIns="0" tIns="0" bIns="0">
            <a:normAutofit/>
          </a:bodyPr>
          <a:p>
            <a:endParaRPr b="0" lang="es-MX" sz="2320" spc="-1" strike="noStrike">
              <a:solidFill>
                <a:srgbClr val="000000"/>
              </a:solidFill>
              <a:latin typeface="Calibri"/>
            </a:endParaRPr>
          </a:p>
        </p:txBody>
      </p:sp>
      <p:sp>
        <p:nvSpPr>
          <p:cNvPr id="20" name="PlaceHolder 3"/>
          <p:cNvSpPr>
            <a:spLocks noGrp="1"/>
          </p:cNvSpPr>
          <p:nvPr>
            <p:ph type="body"/>
          </p:nvPr>
        </p:nvSpPr>
        <p:spPr>
          <a:xfrm>
            <a:off x="689976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21" name="PlaceHolder 4"/>
          <p:cNvSpPr>
            <a:spLocks noGrp="1"/>
          </p:cNvSpPr>
          <p:nvPr>
            <p:ph type="body"/>
          </p:nvPr>
        </p:nvSpPr>
        <p:spPr>
          <a:xfrm>
            <a:off x="6899760" y="292068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94080" y="378000"/>
            <a:ext cx="3250800" cy="1322640"/>
          </a:xfrm>
          <a:prstGeom prst="rect">
            <a:avLst/>
          </a:prstGeom>
        </p:spPr>
        <p:txBody>
          <a:bodyPr lIns="0" rIns="0" tIns="0" bIns="0" anchor="ctr">
            <a:noAutofit/>
          </a:bodyPr>
          <a:p>
            <a:endParaRPr b="0" lang="es-MX" sz="1490" spc="-1" strike="noStrike">
              <a:solidFill>
                <a:srgbClr val="000000"/>
              </a:solidFill>
              <a:latin typeface="Calibri"/>
            </a:endParaRPr>
          </a:p>
        </p:txBody>
      </p:sp>
      <p:sp>
        <p:nvSpPr>
          <p:cNvPr id="23" name="PlaceHolder 2"/>
          <p:cNvSpPr>
            <a:spLocks noGrp="1"/>
          </p:cNvSpPr>
          <p:nvPr>
            <p:ph type="body"/>
          </p:nvPr>
        </p:nvSpPr>
        <p:spPr>
          <a:xfrm>
            <a:off x="428508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24" name="PlaceHolder 3"/>
          <p:cNvSpPr>
            <a:spLocks noGrp="1"/>
          </p:cNvSpPr>
          <p:nvPr>
            <p:ph type="body"/>
          </p:nvPr>
        </p:nvSpPr>
        <p:spPr>
          <a:xfrm>
            <a:off x="6899760" y="816120"/>
            <a:ext cx="2489760" cy="1921680"/>
          </a:xfrm>
          <a:prstGeom prst="rect">
            <a:avLst/>
          </a:prstGeom>
        </p:spPr>
        <p:txBody>
          <a:bodyPr lIns="0" rIns="0" tIns="0" bIns="0">
            <a:normAutofit/>
          </a:bodyPr>
          <a:p>
            <a:endParaRPr b="0" lang="es-MX" sz="2320" spc="-1" strike="noStrike">
              <a:solidFill>
                <a:srgbClr val="000000"/>
              </a:solidFill>
              <a:latin typeface="Calibri"/>
            </a:endParaRPr>
          </a:p>
        </p:txBody>
      </p:sp>
      <p:sp>
        <p:nvSpPr>
          <p:cNvPr id="25" name="PlaceHolder 4"/>
          <p:cNvSpPr>
            <a:spLocks noGrp="1"/>
          </p:cNvSpPr>
          <p:nvPr>
            <p:ph type="body"/>
          </p:nvPr>
        </p:nvSpPr>
        <p:spPr>
          <a:xfrm>
            <a:off x="4285080" y="2920680"/>
            <a:ext cx="5102640" cy="1921680"/>
          </a:xfrm>
          <a:prstGeom prst="rect">
            <a:avLst/>
          </a:prstGeom>
        </p:spPr>
        <p:txBody>
          <a:bodyPr lIns="0" rIns="0" tIns="0" bIns="0">
            <a:normAutofit/>
          </a:bodyPr>
          <a:p>
            <a:endParaRPr b="0" lang="es-MX" sz="232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p:spPr>
        <p:txBody>
          <a:bodyPr lIns="0" rIns="0" tIns="0" bIns="0">
            <a:normAutofit fontScale="94000"/>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noAutofit/>
          </a:bodyPr>
          <a:p>
            <a:r>
              <a:rPr b="0" lang="es-MX" sz="1400" spc="-1" strike="noStrike">
                <a:latin typeface="Times New Roman"/>
              </a:rPr>
              <a:t>&lt;fecha/hora&gt;</a:t>
            </a:r>
            <a:endParaRPr b="0" lang="es-MX"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noAutofit/>
          </a:bodyPr>
          <a:p>
            <a:pPr algn="ctr"/>
            <a:r>
              <a:rPr b="0" lang="es-MX" sz="1400" spc="-1" strike="noStrike">
                <a:latin typeface="Times New Roman"/>
              </a:rPr>
              <a:t>&lt;pie de página&gt;</a:t>
            </a:r>
            <a:endParaRPr b="0" lang="es-MX"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noAutofit/>
          </a:bodyPr>
          <a:p>
            <a:pPr algn="r"/>
            <a:fld id="{3090AEA4-8971-4F2B-BDB7-A35F34B3BCD2}" type="slidenum">
              <a:rPr b="0" lang="es-MX" sz="1400" spc="-1" strike="noStrike">
                <a:latin typeface="Times New Roman"/>
              </a:rPr>
              <a:t>&lt;número&gt;</a:t>
            </a:fld>
            <a:endParaRPr b="0" lang="es-MX"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259640" y="927720"/>
            <a:ext cx="7559640" cy="1973520"/>
          </a:xfrm>
          <a:prstGeom prst="rect">
            <a:avLst/>
          </a:prstGeom>
        </p:spPr>
        <p:txBody>
          <a:bodyPr anchor="b">
            <a:noAutofit/>
          </a:bodyPr>
          <a:p>
            <a:pPr algn="ctr">
              <a:lnSpc>
                <a:spcPct val="90000"/>
              </a:lnSpc>
            </a:pPr>
            <a:r>
              <a:rPr b="0" lang="es-ES" sz="6000" spc="-1" strike="noStrike">
                <a:solidFill>
                  <a:srgbClr val="000000"/>
                </a:solidFill>
                <a:latin typeface="Calibri Light"/>
              </a:rPr>
              <a:t>Haga clic para modificar el estilo de título del patrón</a:t>
            </a:r>
            <a:endParaRPr b="0" lang="es-MX" sz="6000" spc="-1" strike="noStrike">
              <a:solidFill>
                <a:srgbClr val="000000"/>
              </a:solidFill>
              <a:latin typeface="Calibri"/>
            </a:endParaRPr>
          </a:p>
        </p:txBody>
      </p:sp>
      <p:sp>
        <p:nvSpPr>
          <p:cNvPr id="42" name="PlaceHolder 2"/>
          <p:cNvSpPr>
            <a:spLocks noGrp="1"/>
          </p:cNvSpPr>
          <p:nvPr>
            <p:ph type="dt"/>
          </p:nvPr>
        </p:nvSpPr>
        <p:spPr>
          <a:xfrm>
            <a:off x="692640" y="5255280"/>
            <a:ext cx="2267640" cy="301680"/>
          </a:xfrm>
          <a:prstGeom prst="rect">
            <a:avLst/>
          </a:prstGeom>
        </p:spPr>
        <p:txBody>
          <a:bodyPr anchor="ctr">
            <a:noAutofit/>
          </a:bodyPr>
          <a:p>
            <a:pPr>
              <a:lnSpc>
                <a:spcPct val="100000"/>
              </a:lnSpc>
            </a:pPr>
            <a:fld id="{AD73366E-6E21-4D9C-AD23-58C7D49B3A9A}" type="datetime">
              <a:rPr b="0" lang="es-MX" sz="1200" spc="-1" strike="noStrike">
                <a:solidFill>
                  <a:srgbClr val="8b8b8b"/>
                </a:solidFill>
                <a:latin typeface="Calibri"/>
              </a:rPr>
              <a:t>12/12/22</a:t>
            </a:fld>
            <a:endParaRPr b="0" lang="es-MX" sz="1200" spc="-1" strike="noStrike">
              <a:latin typeface="Times New Roman"/>
            </a:endParaRPr>
          </a:p>
        </p:txBody>
      </p:sp>
      <p:sp>
        <p:nvSpPr>
          <p:cNvPr id="43" name="PlaceHolder 3"/>
          <p:cNvSpPr>
            <a:spLocks noGrp="1"/>
          </p:cNvSpPr>
          <p:nvPr>
            <p:ph type="ftr"/>
          </p:nvPr>
        </p:nvSpPr>
        <p:spPr>
          <a:xfrm>
            <a:off x="3338640" y="5255280"/>
            <a:ext cx="3401640" cy="301680"/>
          </a:xfrm>
          <a:prstGeom prst="rect">
            <a:avLst/>
          </a:prstGeom>
        </p:spPr>
        <p:txBody>
          <a:bodyPr anchor="ctr">
            <a:noAutofit/>
          </a:bodyPr>
          <a:p>
            <a:endParaRPr b="0" lang="es-MX" sz="2400" spc="-1" strike="noStrike">
              <a:latin typeface="Times New Roman"/>
            </a:endParaRPr>
          </a:p>
        </p:txBody>
      </p:sp>
      <p:sp>
        <p:nvSpPr>
          <p:cNvPr id="44" name="PlaceHolder 4"/>
          <p:cNvSpPr>
            <a:spLocks noGrp="1"/>
          </p:cNvSpPr>
          <p:nvPr>
            <p:ph type="sldNum"/>
          </p:nvPr>
        </p:nvSpPr>
        <p:spPr>
          <a:xfrm>
            <a:off x="7118640" y="5255280"/>
            <a:ext cx="2267640" cy="301680"/>
          </a:xfrm>
          <a:prstGeom prst="rect">
            <a:avLst/>
          </a:prstGeom>
        </p:spPr>
        <p:txBody>
          <a:bodyPr anchor="ctr">
            <a:noAutofit/>
          </a:bodyPr>
          <a:p>
            <a:pPr algn="r">
              <a:lnSpc>
                <a:spcPct val="100000"/>
              </a:lnSpc>
            </a:pPr>
            <a:fld id="{5A56DA5D-223D-461E-A1FC-61699B1F61E0}" type="slidenum">
              <a:rPr b="0" lang="es-MX" sz="1200" spc="-1" strike="noStrike">
                <a:solidFill>
                  <a:srgbClr val="8b8b8b"/>
                </a:solidFill>
                <a:latin typeface="Calibri"/>
              </a:rPr>
              <a:t>&lt;número&gt;</a:t>
            </a:fld>
            <a:endParaRPr b="0" lang="es-MX" sz="1200" spc="-1" strike="noStrike">
              <a:latin typeface="Times New Roman"/>
            </a:endParaRPr>
          </a:p>
        </p:txBody>
      </p:sp>
      <p:sp>
        <p:nvSpPr>
          <p:cNvPr id="45" name="PlaceHolder 5"/>
          <p:cNvSpPr>
            <a:spLocks noGrp="1"/>
          </p:cNvSpPr>
          <p:nvPr>
            <p:ph type="body"/>
          </p:nvPr>
        </p:nvSpPr>
        <p:spPr>
          <a:xfrm>
            <a:off x="503640" y="1326240"/>
            <a:ext cx="9071640" cy="3288240"/>
          </a:xfrm>
          <a:prstGeom prst="rect">
            <a:avLst/>
          </a:prstGeom>
        </p:spPr>
        <p:txBody>
          <a:bodyPr lIns="0" rIns="0" tIns="0" bIns="0">
            <a:normAutofit/>
          </a:bodyPr>
          <a:p>
            <a:pPr marL="432000" indent="-324000">
              <a:spcBef>
                <a:spcPts val="1168"/>
              </a:spcBef>
              <a:buClr>
                <a:srgbClr val="000000"/>
              </a:buClr>
              <a:buSzPct val="45000"/>
              <a:buFont typeface="Wingdings" charset="2"/>
              <a:buChar char=""/>
            </a:pPr>
            <a:r>
              <a:rPr b="0" lang="es-MX" sz="2320" spc="-1" strike="noStrike">
                <a:solidFill>
                  <a:srgbClr val="000000"/>
                </a:solidFill>
                <a:latin typeface="Calibri"/>
              </a:rPr>
              <a:t>Pulse para editar el formato de texto del esquema</a:t>
            </a:r>
            <a:endParaRPr b="0" lang="es-MX" sz="2320" spc="-1" strike="noStrike">
              <a:solidFill>
                <a:srgbClr val="000000"/>
              </a:solidFill>
              <a:latin typeface="Calibri"/>
            </a:endParaRPr>
          </a:p>
          <a:p>
            <a:pPr lvl="1" marL="864000" indent="-324000">
              <a:spcBef>
                <a:spcPts val="935"/>
              </a:spcBef>
              <a:buClr>
                <a:srgbClr val="000000"/>
              </a:buClr>
              <a:buSzPct val="75000"/>
              <a:buFont typeface="Symbol" charset="2"/>
              <a:buChar char=""/>
            </a:pPr>
            <a:r>
              <a:rPr b="0" lang="es-MX" sz="1660" spc="-1" strike="noStrike">
                <a:solidFill>
                  <a:srgbClr val="000000"/>
                </a:solidFill>
                <a:latin typeface="Calibri"/>
              </a:rPr>
              <a:t>Segundo nivel del esquema</a:t>
            </a:r>
            <a:endParaRPr b="0" lang="es-MX" sz="1660" spc="-1" strike="noStrike">
              <a:solidFill>
                <a:srgbClr val="000000"/>
              </a:solidFill>
              <a:latin typeface="Calibri"/>
            </a:endParaRPr>
          </a:p>
          <a:p>
            <a:pPr lvl="2" marL="1296000" indent="-288000">
              <a:spcBef>
                <a:spcPts val="703"/>
              </a:spcBef>
              <a:buClr>
                <a:srgbClr val="000000"/>
              </a:buClr>
              <a:buSzPct val="45000"/>
              <a:buFont typeface="Wingdings" charset="2"/>
              <a:buChar char=""/>
            </a:pPr>
            <a:r>
              <a:rPr b="0" lang="es-MX" sz="1490" spc="-1" strike="noStrike">
                <a:solidFill>
                  <a:srgbClr val="000000"/>
                </a:solidFill>
                <a:latin typeface="Calibri"/>
              </a:rPr>
              <a:t>Tercer nivel del esquema</a:t>
            </a:r>
            <a:endParaRPr b="0" lang="es-MX" sz="1490" spc="-1" strike="noStrike">
              <a:solidFill>
                <a:srgbClr val="000000"/>
              </a:solidFill>
              <a:latin typeface="Calibri"/>
            </a:endParaRPr>
          </a:p>
          <a:p>
            <a:pPr lvl="3" marL="1728000" indent="-216000">
              <a:spcBef>
                <a:spcPts val="468"/>
              </a:spcBef>
              <a:buClr>
                <a:srgbClr val="000000"/>
              </a:buClr>
              <a:buSzPct val="75000"/>
              <a:buFont typeface="Symbol" charset="2"/>
              <a:buChar char=""/>
            </a:pPr>
            <a:r>
              <a:rPr b="0" lang="es-MX" sz="1490" spc="-1" strike="noStrike">
                <a:solidFill>
                  <a:srgbClr val="000000"/>
                </a:solidFill>
                <a:latin typeface="Calibri"/>
              </a:rPr>
              <a:t>Cuarto nivel del esquema</a:t>
            </a:r>
            <a:endParaRPr b="0" lang="es-MX" sz="1490" spc="-1" strike="noStrike">
              <a:solidFill>
                <a:srgbClr val="000000"/>
              </a:solidFill>
              <a:latin typeface="Calibri"/>
            </a:endParaRPr>
          </a:p>
          <a:p>
            <a:pPr lvl="4" marL="2160000" indent="-216000">
              <a:spcBef>
                <a:spcPts val="232"/>
              </a:spcBef>
              <a:buClr>
                <a:srgbClr val="000000"/>
              </a:buClr>
              <a:buSzPct val="45000"/>
              <a:buFont typeface="Wingdings" charset="2"/>
              <a:buChar char=""/>
            </a:pPr>
            <a:r>
              <a:rPr b="0" lang="es-MX" sz="1660" spc="-1" strike="noStrike">
                <a:solidFill>
                  <a:srgbClr val="000000"/>
                </a:solidFill>
                <a:latin typeface="Calibri"/>
              </a:rPr>
              <a:t>Quinto nivel del esquema</a:t>
            </a:r>
            <a:endParaRPr b="0" lang="es-MX" sz="1660" spc="-1" strike="noStrike">
              <a:solidFill>
                <a:srgbClr val="000000"/>
              </a:solidFill>
              <a:latin typeface="Calibri"/>
            </a:endParaRPr>
          </a:p>
          <a:p>
            <a:pPr lvl="5" marL="2592000" indent="-216000">
              <a:spcBef>
                <a:spcPts val="232"/>
              </a:spcBef>
              <a:buClr>
                <a:srgbClr val="000000"/>
              </a:buClr>
              <a:buSzPct val="45000"/>
              <a:buFont typeface="Wingdings" charset="2"/>
              <a:buChar char=""/>
            </a:pPr>
            <a:r>
              <a:rPr b="0" lang="es-MX" sz="1660" spc="-1" strike="noStrike">
                <a:solidFill>
                  <a:srgbClr val="000000"/>
                </a:solidFill>
                <a:latin typeface="Calibri"/>
              </a:rPr>
              <a:t>Sexto nivel del esquema</a:t>
            </a:r>
            <a:endParaRPr b="0" lang="es-MX" sz="1660" spc="-1" strike="noStrike">
              <a:solidFill>
                <a:srgbClr val="000000"/>
              </a:solidFill>
              <a:latin typeface="Calibri"/>
            </a:endParaRPr>
          </a:p>
          <a:p>
            <a:pPr lvl="6" marL="3024000" indent="-216000">
              <a:spcBef>
                <a:spcPts val="232"/>
              </a:spcBef>
              <a:buClr>
                <a:srgbClr val="000000"/>
              </a:buClr>
              <a:buSzPct val="45000"/>
              <a:buFont typeface="Wingdings" charset="2"/>
              <a:buChar char=""/>
            </a:pPr>
            <a:r>
              <a:rPr b="0" lang="es-MX" sz="1660" spc="-1" strike="noStrike">
                <a:solidFill>
                  <a:srgbClr val="000000"/>
                </a:solidFill>
                <a:latin typeface="Calibri"/>
              </a:rPr>
              <a:t>Séptimo nivel del esquema</a:t>
            </a:r>
            <a:endParaRPr b="0" lang="es-MX" sz="166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694080" y="378000"/>
            <a:ext cx="3250800" cy="1322640"/>
          </a:xfrm>
          <a:prstGeom prst="rect">
            <a:avLst/>
          </a:prstGeom>
        </p:spPr>
        <p:txBody>
          <a:bodyPr anchor="b">
            <a:noAutofit/>
          </a:bodyPr>
          <a:p>
            <a:pPr>
              <a:lnSpc>
                <a:spcPct val="90000"/>
              </a:lnSpc>
            </a:pPr>
            <a:r>
              <a:rPr b="0" lang="es-ES" sz="3200" spc="-1" strike="noStrike">
                <a:solidFill>
                  <a:srgbClr val="000000"/>
                </a:solidFill>
                <a:latin typeface="Calibri Light"/>
              </a:rPr>
              <a:t>Haga clic para modificar el estilo de título del patrón</a:t>
            </a:r>
            <a:endParaRPr b="0" lang="es-MX" sz="3200" spc="-1" strike="noStrike">
              <a:solidFill>
                <a:srgbClr val="000000"/>
              </a:solidFill>
              <a:latin typeface="Calibri"/>
            </a:endParaRPr>
          </a:p>
        </p:txBody>
      </p:sp>
      <p:sp>
        <p:nvSpPr>
          <p:cNvPr id="83" name="PlaceHolder 2"/>
          <p:cNvSpPr>
            <a:spLocks noGrp="1"/>
          </p:cNvSpPr>
          <p:nvPr>
            <p:ph type="body"/>
          </p:nvPr>
        </p:nvSpPr>
        <p:spPr>
          <a:xfrm>
            <a:off x="4285080" y="816120"/>
            <a:ext cx="5102640" cy="4029120"/>
          </a:xfrm>
          <a:prstGeom prst="rect">
            <a:avLst/>
          </a:prstGeom>
        </p:spPr>
        <p:txBody>
          <a:bodyPr lIns="0" rIns="0" tIns="0" bIns="0">
            <a:normAutofit/>
          </a:bodyPr>
          <a:p>
            <a:pPr marL="432000" indent="-324000">
              <a:spcBef>
                <a:spcPts val="1168"/>
              </a:spcBef>
              <a:buClr>
                <a:srgbClr val="000000"/>
              </a:buClr>
              <a:buSzPct val="45000"/>
              <a:buFont typeface="Wingdings" charset="2"/>
              <a:buChar char=""/>
            </a:pPr>
            <a:r>
              <a:rPr b="0" lang="es-MX" sz="2320" spc="-1" strike="noStrike">
                <a:solidFill>
                  <a:srgbClr val="000000"/>
                </a:solidFill>
                <a:latin typeface="Calibri"/>
              </a:rPr>
              <a:t>Pulse para editar el formato de texto del esquema</a:t>
            </a:r>
            <a:endParaRPr b="0" lang="es-MX" sz="2320" spc="-1" strike="noStrike">
              <a:solidFill>
                <a:srgbClr val="000000"/>
              </a:solidFill>
              <a:latin typeface="Calibri"/>
            </a:endParaRPr>
          </a:p>
          <a:p>
            <a:pPr lvl="1" marL="864000" indent="-324000">
              <a:spcBef>
                <a:spcPts val="935"/>
              </a:spcBef>
              <a:buClr>
                <a:srgbClr val="000000"/>
              </a:buClr>
              <a:buSzPct val="75000"/>
              <a:buFont typeface="Symbol" charset="2"/>
              <a:buChar char=""/>
            </a:pPr>
            <a:r>
              <a:rPr b="0" lang="es-MX" sz="1660" spc="-1" strike="noStrike">
                <a:solidFill>
                  <a:srgbClr val="000000"/>
                </a:solidFill>
                <a:latin typeface="Calibri"/>
              </a:rPr>
              <a:t>Segundo nivel del esquema</a:t>
            </a:r>
            <a:endParaRPr b="0" lang="es-MX" sz="1660" spc="-1" strike="noStrike">
              <a:solidFill>
                <a:srgbClr val="000000"/>
              </a:solidFill>
              <a:latin typeface="Calibri"/>
            </a:endParaRPr>
          </a:p>
          <a:p>
            <a:pPr lvl="2" marL="1296000" indent="-288000">
              <a:spcBef>
                <a:spcPts val="703"/>
              </a:spcBef>
              <a:buClr>
                <a:srgbClr val="000000"/>
              </a:buClr>
              <a:buSzPct val="45000"/>
              <a:buFont typeface="Wingdings" charset="2"/>
              <a:buChar char=""/>
            </a:pPr>
            <a:r>
              <a:rPr b="0" lang="es-MX" sz="1490" spc="-1" strike="noStrike">
                <a:solidFill>
                  <a:srgbClr val="000000"/>
                </a:solidFill>
                <a:latin typeface="Calibri"/>
              </a:rPr>
              <a:t>Tercer nivel del esquema</a:t>
            </a:r>
            <a:endParaRPr b="0" lang="es-MX" sz="1490" spc="-1" strike="noStrike">
              <a:solidFill>
                <a:srgbClr val="000000"/>
              </a:solidFill>
              <a:latin typeface="Calibri"/>
            </a:endParaRPr>
          </a:p>
          <a:p>
            <a:pPr lvl="3" marL="1728000" indent="-216000">
              <a:spcBef>
                <a:spcPts val="468"/>
              </a:spcBef>
              <a:buClr>
                <a:srgbClr val="000000"/>
              </a:buClr>
              <a:buSzPct val="75000"/>
              <a:buFont typeface="Symbol" charset="2"/>
              <a:buChar char=""/>
            </a:pPr>
            <a:r>
              <a:rPr b="0" lang="es-MX" sz="1490" spc="-1" strike="noStrike">
                <a:solidFill>
                  <a:srgbClr val="000000"/>
                </a:solidFill>
                <a:latin typeface="Calibri"/>
              </a:rPr>
              <a:t>Cuarto nivel del esquema</a:t>
            </a:r>
            <a:endParaRPr b="0" lang="es-MX" sz="1490" spc="-1" strike="noStrike">
              <a:solidFill>
                <a:srgbClr val="000000"/>
              </a:solidFill>
              <a:latin typeface="Calibri"/>
            </a:endParaRPr>
          </a:p>
          <a:p>
            <a:pPr lvl="4" marL="2160000" indent="-216000">
              <a:spcBef>
                <a:spcPts val="232"/>
              </a:spcBef>
              <a:buClr>
                <a:srgbClr val="000000"/>
              </a:buClr>
              <a:buSzPct val="45000"/>
              <a:buFont typeface="Wingdings" charset="2"/>
              <a:buChar char=""/>
            </a:pPr>
            <a:r>
              <a:rPr b="0" lang="es-MX" sz="1660" spc="-1" strike="noStrike">
                <a:solidFill>
                  <a:srgbClr val="000000"/>
                </a:solidFill>
                <a:latin typeface="Calibri"/>
              </a:rPr>
              <a:t>Quinto nivel del esquema</a:t>
            </a:r>
            <a:endParaRPr b="0" lang="es-MX" sz="1660" spc="-1" strike="noStrike">
              <a:solidFill>
                <a:srgbClr val="000000"/>
              </a:solidFill>
              <a:latin typeface="Calibri"/>
            </a:endParaRPr>
          </a:p>
          <a:p>
            <a:pPr lvl="5" marL="2592000" indent="-216000">
              <a:spcBef>
                <a:spcPts val="232"/>
              </a:spcBef>
              <a:buClr>
                <a:srgbClr val="000000"/>
              </a:buClr>
              <a:buSzPct val="45000"/>
              <a:buFont typeface="Wingdings" charset="2"/>
              <a:buChar char=""/>
            </a:pPr>
            <a:r>
              <a:rPr b="0" lang="es-MX" sz="1660" spc="-1" strike="noStrike">
                <a:solidFill>
                  <a:srgbClr val="000000"/>
                </a:solidFill>
                <a:latin typeface="Calibri"/>
              </a:rPr>
              <a:t>Sexto nivel del esquema</a:t>
            </a:r>
            <a:endParaRPr b="0" lang="es-MX" sz="1660" spc="-1" strike="noStrike">
              <a:solidFill>
                <a:srgbClr val="000000"/>
              </a:solidFill>
              <a:latin typeface="Calibri"/>
            </a:endParaRPr>
          </a:p>
          <a:p>
            <a:pPr lvl="6" marL="3024000" indent="-216000">
              <a:spcBef>
                <a:spcPts val="232"/>
              </a:spcBef>
              <a:buClr>
                <a:srgbClr val="000000"/>
              </a:buClr>
              <a:buSzPct val="45000"/>
              <a:buFont typeface="Wingdings" charset="2"/>
              <a:buChar char=""/>
            </a:pPr>
            <a:r>
              <a:rPr b="0" lang="es-MX" sz="1660" spc="-1" strike="noStrike">
                <a:solidFill>
                  <a:srgbClr val="000000"/>
                </a:solidFill>
                <a:latin typeface="Calibri"/>
              </a:rPr>
              <a:t>Séptimo nivel del esquema</a:t>
            </a:r>
            <a:endParaRPr b="0" lang="es-MX" sz="1660" spc="-1" strike="noStrike">
              <a:solidFill>
                <a:srgbClr val="000000"/>
              </a:solidFill>
              <a:latin typeface="Calibri"/>
            </a:endParaRPr>
          </a:p>
        </p:txBody>
      </p:sp>
      <p:sp>
        <p:nvSpPr>
          <p:cNvPr id="84" name="PlaceHolder 3"/>
          <p:cNvSpPr>
            <a:spLocks noGrp="1"/>
          </p:cNvSpPr>
          <p:nvPr>
            <p:ph type="body"/>
          </p:nvPr>
        </p:nvSpPr>
        <p:spPr>
          <a:xfrm>
            <a:off x="694080" y="1701000"/>
            <a:ext cx="3250800" cy="3151080"/>
          </a:xfrm>
          <a:prstGeom prst="rect">
            <a:avLst/>
          </a:prstGeom>
        </p:spPr>
        <p:txBody>
          <a:bodyPr>
            <a:noAutofit/>
          </a:bodyPr>
          <a:p>
            <a:pPr marL="432000" indent="-324000">
              <a:spcBef>
                <a:spcPts val="1168"/>
              </a:spcBef>
              <a:buClr>
                <a:srgbClr val="000000"/>
              </a:buClr>
              <a:buSzPct val="45000"/>
              <a:buFont typeface="Wingdings" charset="2"/>
              <a:buChar char=""/>
            </a:pPr>
            <a:r>
              <a:rPr b="0" lang="es-ES" sz="1600" spc="-1" strike="noStrike">
                <a:solidFill>
                  <a:srgbClr val="000000"/>
                </a:solidFill>
                <a:latin typeface="Calibri"/>
              </a:rPr>
              <a:t>Editar los estilos de texto del patrón</a:t>
            </a:r>
            <a:endParaRPr b="0" lang="es-MX" sz="1600" spc="-1" strike="noStrike">
              <a:solidFill>
                <a:srgbClr val="000000"/>
              </a:solidFill>
              <a:latin typeface="Calibri"/>
            </a:endParaRPr>
          </a:p>
          <a:p>
            <a:pPr marL="432000" indent="-324000">
              <a:spcBef>
                <a:spcPts val="1168"/>
              </a:spcBef>
              <a:buClr>
                <a:srgbClr val="000000"/>
              </a:buClr>
              <a:buSzPct val="45000"/>
              <a:buFont typeface="Wingdings" charset="2"/>
              <a:buChar char=""/>
            </a:pPr>
            <a:r>
              <a:rPr b="0" lang="es-ES" sz="1600" spc="-1" strike="noStrike">
                <a:solidFill>
                  <a:srgbClr val="000000"/>
                </a:solidFill>
                <a:latin typeface="Calibri"/>
              </a:rPr>
              <a:t>Segundo nivel</a:t>
            </a:r>
            <a:endParaRPr b="0" lang="es-MX" sz="1600" spc="-1" strike="noStrike">
              <a:solidFill>
                <a:srgbClr val="000000"/>
              </a:solidFill>
              <a:latin typeface="Calibri"/>
            </a:endParaRPr>
          </a:p>
          <a:p>
            <a:pPr marL="432000" indent="-324000">
              <a:spcBef>
                <a:spcPts val="1168"/>
              </a:spcBef>
              <a:buClr>
                <a:srgbClr val="000000"/>
              </a:buClr>
              <a:buSzPct val="45000"/>
              <a:buFont typeface="Wingdings" charset="2"/>
              <a:buChar char=""/>
            </a:pPr>
            <a:r>
              <a:rPr b="0" lang="es-ES" sz="1600" spc="-1" strike="noStrike">
                <a:solidFill>
                  <a:srgbClr val="000000"/>
                </a:solidFill>
                <a:latin typeface="Calibri"/>
              </a:rPr>
              <a:t>Tercer nivel</a:t>
            </a:r>
            <a:endParaRPr b="0" lang="es-MX" sz="1600" spc="-1" strike="noStrike">
              <a:solidFill>
                <a:srgbClr val="000000"/>
              </a:solidFill>
              <a:latin typeface="Calibri"/>
            </a:endParaRPr>
          </a:p>
          <a:p>
            <a:pPr marL="432000" indent="-324000">
              <a:spcBef>
                <a:spcPts val="1168"/>
              </a:spcBef>
              <a:buClr>
                <a:srgbClr val="000000"/>
              </a:buClr>
              <a:buSzPct val="45000"/>
              <a:buFont typeface="Wingdings" charset="2"/>
              <a:buChar char=""/>
            </a:pPr>
            <a:r>
              <a:rPr b="0" lang="es-ES" sz="1600" spc="-1" strike="noStrike">
                <a:solidFill>
                  <a:srgbClr val="000000"/>
                </a:solidFill>
                <a:latin typeface="Calibri"/>
              </a:rPr>
              <a:t>Cuarto nivel</a:t>
            </a:r>
            <a:endParaRPr b="0" lang="es-MX" sz="1600" spc="-1" strike="noStrike">
              <a:solidFill>
                <a:srgbClr val="000000"/>
              </a:solidFill>
              <a:latin typeface="Calibri"/>
            </a:endParaRPr>
          </a:p>
          <a:p>
            <a:pPr>
              <a:lnSpc>
                <a:spcPct val="90000"/>
              </a:lnSpc>
              <a:spcBef>
                <a:spcPts val="1001"/>
              </a:spcBef>
              <a:tabLst>
                <a:tab algn="l" pos="0"/>
              </a:tabLst>
            </a:pPr>
            <a:r>
              <a:rPr b="0" lang="es-ES" sz="1600" spc="-1" strike="noStrike">
                <a:solidFill>
                  <a:srgbClr val="000000"/>
                </a:solidFill>
                <a:latin typeface="Calibri"/>
              </a:rPr>
              <a:t>Quinto nivel</a:t>
            </a:r>
            <a:endParaRPr b="0" lang="es-MX" sz="1600" spc="-1" strike="noStrike">
              <a:solidFill>
                <a:srgbClr val="000000"/>
              </a:solidFill>
              <a:latin typeface="Calibri"/>
            </a:endParaRPr>
          </a:p>
        </p:txBody>
      </p:sp>
      <p:sp>
        <p:nvSpPr>
          <p:cNvPr id="85" name="PlaceHolder 4"/>
          <p:cNvSpPr>
            <a:spLocks noGrp="1"/>
          </p:cNvSpPr>
          <p:nvPr>
            <p:ph type="dt"/>
          </p:nvPr>
        </p:nvSpPr>
        <p:spPr>
          <a:xfrm>
            <a:off x="692640" y="5255280"/>
            <a:ext cx="2267640" cy="301680"/>
          </a:xfrm>
          <a:prstGeom prst="rect">
            <a:avLst/>
          </a:prstGeom>
        </p:spPr>
        <p:txBody>
          <a:bodyPr anchor="ctr">
            <a:noAutofit/>
          </a:bodyPr>
          <a:p>
            <a:pPr>
              <a:lnSpc>
                <a:spcPct val="100000"/>
              </a:lnSpc>
            </a:pPr>
            <a:fld id="{47F6D8B8-B705-4EDE-9BD7-33D47DD5F8B8}" type="datetime">
              <a:rPr b="0" lang="es-MX" sz="1200" spc="-1" strike="noStrike">
                <a:solidFill>
                  <a:srgbClr val="8b8b8b"/>
                </a:solidFill>
                <a:latin typeface="Calibri"/>
              </a:rPr>
              <a:t>12/12/22</a:t>
            </a:fld>
            <a:endParaRPr b="0" lang="es-MX" sz="1200" spc="-1" strike="noStrike">
              <a:latin typeface="Times New Roman"/>
            </a:endParaRPr>
          </a:p>
        </p:txBody>
      </p:sp>
      <p:sp>
        <p:nvSpPr>
          <p:cNvPr id="86" name="PlaceHolder 5"/>
          <p:cNvSpPr>
            <a:spLocks noGrp="1"/>
          </p:cNvSpPr>
          <p:nvPr>
            <p:ph type="ftr"/>
          </p:nvPr>
        </p:nvSpPr>
        <p:spPr>
          <a:xfrm>
            <a:off x="3338640" y="5255280"/>
            <a:ext cx="3401640" cy="301680"/>
          </a:xfrm>
          <a:prstGeom prst="rect">
            <a:avLst/>
          </a:prstGeom>
        </p:spPr>
        <p:txBody>
          <a:bodyPr anchor="ctr">
            <a:noAutofit/>
          </a:bodyPr>
          <a:p>
            <a:endParaRPr b="0" lang="es-MX" sz="2400" spc="-1" strike="noStrike">
              <a:latin typeface="Times New Roman"/>
            </a:endParaRPr>
          </a:p>
        </p:txBody>
      </p:sp>
      <p:sp>
        <p:nvSpPr>
          <p:cNvPr id="87" name="PlaceHolder 6"/>
          <p:cNvSpPr>
            <a:spLocks noGrp="1"/>
          </p:cNvSpPr>
          <p:nvPr>
            <p:ph type="sldNum"/>
          </p:nvPr>
        </p:nvSpPr>
        <p:spPr>
          <a:xfrm>
            <a:off x="7118640" y="5255280"/>
            <a:ext cx="2267640" cy="301680"/>
          </a:xfrm>
          <a:prstGeom prst="rect">
            <a:avLst/>
          </a:prstGeom>
        </p:spPr>
        <p:txBody>
          <a:bodyPr anchor="ctr">
            <a:noAutofit/>
          </a:bodyPr>
          <a:p>
            <a:pPr algn="r">
              <a:lnSpc>
                <a:spcPct val="100000"/>
              </a:lnSpc>
            </a:pPr>
            <a:fld id="{164DE18F-8629-431E-9159-DEF798DEE88F}" type="slidenum">
              <a:rPr b="0" lang="es-MX" sz="1200" spc="-1" strike="noStrike">
                <a:solidFill>
                  <a:srgbClr val="8b8b8b"/>
                </a:solidFill>
                <a:latin typeface="Calibri"/>
              </a:rPr>
              <a:t>&lt;número&gt;</a:t>
            </a:fld>
            <a:endParaRPr b="0" lang="es-MX"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14.xml"/>
</Relationships>
</file>

<file path=ppt/slides/_rels/slide1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 Id="rId11" Type="http://schemas.openxmlformats.org/officeDocument/2006/relationships/image" Target="../media/image84.png"/><Relationship Id="rId1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25.xml"/>
</Relationships>
</file>

<file path=ppt/slides/_rels/slide20.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0" Type="http://schemas.openxmlformats.org/officeDocument/2006/relationships/image" Target="../media/image116.png"/><Relationship Id="rId11" Type="http://schemas.openxmlformats.org/officeDocument/2006/relationships/image" Target="../media/image117.png"/><Relationship Id="rId12" Type="http://schemas.openxmlformats.org/officeDocument/2006/relationships/image" Target="../media/image118.png"/><Relationship Id="rId13" Type="http://schemas.openxmlformats.org/officeDocument/2006/relationships/image" Target="../media/image119.png"/><Relationship Id="rId14"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 Id="rId9" Type="http://schemas.openxmlformats.org/officeDocument/2006/relationships/image" Target="../media/image131.png"/><Relationship Id="rId10" Type="http://schemas.openxmlformats.org/officeDocument/2006/relationships/image" Target="../media/image132.png"/><Relationship Id="rId11" Type="http://schemas.openxmlformats.org/officeDocument/2006/relationships/image" Target="../media/image133.png"/><Relationship Id="rId12" Type="http://schemas.openxmlformats.org/officeDocument/2006/relationships/image" Target="../media/image134.png"/><Relationship Id="rId13" Type="http://schemas.openxmlformats.org/officeDocument/2006/relationships/image" Target="../media/image135.png"/><Relationship Id="rId14" Type="http://schemas.openxmlformats.org/officeDocument/2006/relationships/image" Target="../media/image136.png"/><Relationship Id="rId15" Type="http://schemas.openxmlformats.org/officeDocument/2006/relationships/image" Target="../media/image137.png"/><Relationship Id="rId16" Type="http://schemas.openxmlformats.org/officeDocument/2006/relationships/image" Target="../media/image138.png"/><Relationship Id="rId17" Type="http://schemas.openxmlformats.org/officeDocument/2006/relationships/image" Target="../media/image139.png"/><Relationship Id="rId18" Type="http://schemas.openxmlformats.org/officeDocument/2006/relationships/image" Target="../media/image140.png"/><Relationship Id="rId19" Type="http://schemas.openxmlformats.org/officeDocument/2006/relationships/image" Target="../media/image141.png"/><Relationship Id="rId20" Type="http://schemas.openxmlformats.org/officeDocument/2006/relationships/image" Target="../media/image142.png"/><Relationship Id="rId21" Type="http://schemas.openxmlformats.org/officeDocument/2006/relationships/image" Target="../media/image143.png"/><Relationship Id="rId2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0" Type="http://schemas.openxmlformats.org/officeDocument/2006/relationships/image" Target="../media/image153.png"/><Relationship Id="rId11" Type="http://schemas.openxmlformats.org/officeDocument/2006/relationships/image" Target="../media/image154.png"/><Relationship Id="rId12" Type="http://schemas.openxmlformats.org/officeDocument/2006/relationships/image" Target="../media/image155.png"/><Relationship Id="rId13" Type="http://schemas.openxmlformats.org/officeDocument/2006/relationships/image" Target="../media/image156.png"/><Relationship Id="rId14" Type="http://schemas.openxmlformats.org/officeDocument/2006/relationships/image" Target="../media/image157.png"/><Relationship Id="rId15" Type="http://schemas.openxmlformats.org/officeDocument/2006/relationships/image" Target="../media/image158.png"/><Relationship Id="rId16" Type="http://schemas.openxmlformats.org/officeDocument/2006/relationships/image" Target="../media/image159.png"/><Relationship Id="rId17" Type="http://schemas.openxmlformats.org/officeDocument/2006/relationships/image" Target="../media/image160.png"/><Relationship Id="rId18"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image" Target="../media/image200.png"/><Relationship Id="rId8"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image" Target="../media/image209.png"/><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2.png"/><Relationship Id="rId6" Type="http://schemas.openxmlformats.org/officeDocument/2006/relationships/image" Target="../media/image213.png"/><Relationship Id="rId7" Type="http://schemas.openxmlformats.org/officeDocument/2006/relationships/image" Target="../media/image214.png"/><Relationship Id="rId8" Type="http://schemas.openxmlformats.org/officeDocument/2006/relationships/image" Target="../media/image215.png"/><Relationship Id="rId9"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image" Target="../media/image222.png"/><Relationship Id="rId8" Type="http://schemas.openxmlformats.org/officeDocument/2006/relationships/image" Target="../media/image223.png"/><Relationship Id="rId9"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image" Target="../media/image225.png"/><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image" Target="../media/image228.png"/><Relationship Id="rId6" Type="http://schemas.openxmlformats.org/officeDocument/2006/relationships/image" Target="../media/image229.png"/><Relationship Id="rId7" Type="http://schemas.openxmlformats.org/officeDocument/2006/relationships/image" Target="../media/image230.png"/><Relationship Id="rId8" Type="http://schemas.openxmlformats.org/officeDocument/2006/relationships/image" Target="../media/image231.png"/><Relationship Id="rId9" Type="http://schemas.openxmlformats.org/officeDocument/2006/relationships/image" Target="../media/image232.png"/><Relationship Id="rId10"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png"/><Relationship Id="rId6" Type="http://schemas.openxmlformats.org/officeDocument/2006/relationships/image" Target="../media/image238.png"/><Relationship Id="rId7" Type="http://schemas.openxmlformats.org/officeDocument/2006/relationships/image" Target="../media/image239.png"/><Relationship Id="rId8" Type="http://schemas.openxmlformats.org/officeDocument/2006/relationships/image" Target="../media/image240.png"/><Relationship Id="rId9" Type="http://schemas.openxmlformats.org/officeDocument/2006/relationships/image" Target="../media/image241.png"/><Relationship Id="rId10"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image" Target="../media/image243.png"/><Relationship Id="rId3" Type="http://schemas.openxmlformats.org/officeDocument/2006/relationships/image" Target="../media/image244.png"/><Relationship Id="rId4" Type="http://schemas.openxmlformats.org/officeDocument/2006/relationships/image" Target="../media/image245.png"/><Relationship Id="rId5"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image" Target="../media/image247.png"/><Relationship Id="rId3" Type="http://schemas.openxmlformats.org/officeDocument/2006/relationships/image" Target="../media/image248.png"/><Relationship Id="rId4" Type="http://schemas.openxmlformats.org/officeDocument/2006/relationships/image" Target="../media/image249.png"/><Relationship Id="rId5" Type="http://schemas.openxmlformats.org/officeDocument/2006/relationships/image" Target="../media/image250.png"/><Relationship Id="rId6" Type="http://schemas.openxmlformats.org/officeDocument/2006/relationships/image" Target="../media/image251.png"/><Relationship Id="rId7"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image" Target="../media/image253.png"/><Relationship Id="rId3" Type="http://schemas.openxmlformats.org/officeDocument/2006/relationships/image" Target="../media/image254.png"/><Relationship Id="rId4" Type="http://schemas.openxmlformats.org/officeDocument/2006/relationships/image" Target="../media/image255.png"/><Relationship Id="rId5"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image" Target="../media/image257.png"/><Relationship Id="rId3" Type="http://schemas.openxmlformats.org/officeDocument/2006/relationships/image" Target="../media/image258.png"/><Relationship Id="rId4"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0.png"/><Relationship Id="rId3" Type="http://schemas.openxmlformats.org/officeDocument/2006/relationships/image" Target="../media/image261.png"/><Relationship Id="rId4"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image" Target="../media/image263.png"/><Relationship Id="rId3" Type="http://schemas.openxmlformats.org/officeDocument/2006/relationships/image" Target="../media/image264.png"/><Relationship Id="rId4"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image" Target="../media/image266.png"/><Relationship Id="rId3" Type="http://schemas.openxmlformats.org/officeDocument/2006/relationships/image" Target="../media/image267.png"/><Relationship Id="rId4"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268.png"/><Relationship Id="rId2" Type="http://schemas.openxmlformats.org/officeDocument/2006/relationships/image" Target="../media/image269.png"/><Relationship Id="rId3" Type="http://schemas.openxmlformats.org/officeDocument/2006/relationships/image" Target="../media/image270.png"/><Relationship Id="rId4" Type="http://schemas.openxmlformats.org/officeDocument/2006/relationships/image" Target="../media/image271.png"/><Relationship Id="rId5"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image" Target="../media/image273.png"/><Relationship Id="rId3" Type="http://schemas.openxmlformats.org/officeDocument/2006/relationships/image" Target="../media/image274.png"/><Relationship Id="rId4" Type="http://schemas.openxmlformats.org/officeDocument/2006/relationships/image" Target="../media/image275.png"/><Relationship Id="rId5"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image" Target="../media/image277.png"/><Relationship Id="rId3" Type="http://schemas.openxmlformats.org/officeDocument/2006/relationships/image" Target="../media/image278.png"/><Relationship Id="rId4" Type="http://schemas.openxmlformats.org/officeDocument/2006/relationships/image" Target="../media/image279.png"/><Relationship Id="rId5" Type="http://schemas.openxmlformats.org/officeDocument/2006/relationships/image" Target="../media/image280.png"/><Relationship Id="rId6"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285.png"/><Relationship Id="rId2" Type="http://schemas.openxmlformats.org/officeDocument/2006/relationships/image" Target="../media/image286.png"/><Relationship Id="rId3" Type="http://schemas.openxmlformats.org/officeDocument/2006/relationships/image" Target="../media/image287.png"/><Relationship Id="rId4" Type="http://schemas.openxmlformats.org/officeDocument/2006/relationships/image" Target="../media/image288.png"/><Relationship Id="rId5" Type="http://schemas.openxmlformats.org/officeDocument/2006/relationships/image" Target="../media/image289.png"/><Relationship Id="rId6" Type="http://schemas.openxmlformats.org/officeDocument/2006/relationships/image" Target="../media/image290.png"/><Relationship Id="rId7"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295.png"/><Relationship Id="rId2" Type="http://schemas.openxmlformats.org/officeDocument/2006/relationships/image" Target="../media/image296.png"/><Relationship Id="rId3" Type="http://schemas.openxmlformats.org/officeDocument/2006/relationships/image" Target="../media/image297.png"/><Relationship Id="rId4"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298.png"/><Relationship Id="rId2" Type="http://schemas.openxmlformats.org/officeDocument/2006/relationships/image" Target="../media/image299.png"/><Relationship Id="rId3" Type="http://schemas.openxmlformats.org/officeDocument/2006/relationships/image" Target="../media/image300.png"/><Relationship Id="rId4"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Imagen 11" descr=""/>
          <p:cNvPicPr/>
          <p:nvPr/>
        </p:nvPicPr>
        <p:blipFill>
          <a:blip r:embed="rId1">
            <a:alphaModFix amt="73000"/>
          </a:blip>
          <a:stretch/>
        </p:blipFill>
        <p:spPr>
          <a:xfrm>
            <a:off x="0" y="4394520"/>
            <a:ext cx="3219840" cy="1275120"/>
          </a:xfrm>
          <a:prstGeom prst="rect">
            <a:avLst/>
          </a:prstGeom>
          <a:ln w="0">
            <a:noFill/>
          </a:ln>
        </p:spPr>
      </p:pic>
      <p:pic>
        <p:nvPicPr>
          <p:cNvPr id="125" name="Imagen 15_1" descr=""/>
          <p:cNvPicPr/>
          <p:nvPr/>
        </p:nvPicPr>
        <p:blipFill>
          <a:blip r:embed="rId2"/>
          <a:stretch/>
        </p:blipFill>
        <p:spPr>
          <a:xfrm>
            <a:off x="190080" y="321480"/>
            <a:ext cx="2701800" cy="471960"/>
          </a:xfrm>
          <a:prstGeom prst="rect">
            <a:avLst/>
          </a:prstGeom>
          <a:ln w="0">
            <a:noFill/>
          </a:ln>
        </p:spPr>
      </p:pic>
      <p:sp>
        <p:nvSpPr>
          <p:cNvPr id="126" name="Title 1_1"/>
          <p:cNvSpPr/>
          <p:nvPr/>
        </p:nvSpPr>
        <p:spPr>
          <a:xfrm>
            <a:off x="898200" y="1337040"/>
            <a:ext cx="8567640" cy="1486800"/>
          </a:xfrm>
          <a:prstGeom prst="rect">
            <a:avLst/>
          </a:prstGeom>
          <a:noFill/>
          <a:ln w="0">
            <a:noFill/>
          </a:ln>
        </p:spPr>
        <p:style>
          <a:lnRef idx="0"/>
          <a:fillRef idx="0"/>
          <a:effectRef idx="0"/>
          <a:fontRef idx="minor"/>
        </p:style>
        <p:txBody>
          <a:bodyPr lIns="122040" rIns="122040" tIns="60840" bIns="60840" anchor="ctr">
            <a:noAutofit/>
          </a:bodyPr>
          <a:p>
            <a:pPr algn="ctr">
              <a:lnSpc>
                <a:spcPct val="100000"/>
              </a:lnSpc>
            </a:pPr>
            <a:r>
              <a:rPr b="1" lang="es-ES_tradnl" sz="2400" spc="-1" strike="noStrike">
                <a:solidFill>
                  <a:srgbClr val="595959"/>
                </a:solidFill>
                <a:latin typeface="Avenir Heavy"/>
              </a:rPr>
              <a:t>REDUCCIÓN DE RUIDO PERIÓDICO EN IMÁGENES OBTENIDAS POR PERFILOMETRÍA USANDO TÉCNICAS DE APRENDIZAJE PROFUNDO PARA RECONSTRUCCIÓN DE OBJETOS 3D</a:t>
            </a:r>
            <a:endParaRPr b="0" lang="es-MX" sz="2400" spc="-1" strike="noStrike">
              <a:latin typeface="Arial"/>
            </a:endParaRPr>
          </a:p>
        </p:txBody>
      </p:sp>
      <p:sp>
        <p:nvSpPr>
          <p:cNvPr id="127" name="Subtitle 2_2"/>
          <p:cNvSpPr/>
          <p:nvPr/>
        </p:nvSpPr>
        <p:spPr>
          <a:xfrm>
            <a:off x="826920" y="2875320"/>
            <a:ext cx="8709840" cy="78264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i="1" lang="en-US" sz="2400" spc="-1" strike="noStrike">
                <a:solidFill>
                  <a:srgbClr val="595959"/>
                </a:solidFill>
                <a:latin typeface="Avenir Light"/>
              </a:rPr>
              <a:t>Alumno:</a:t>
            </a:r>
            <a:r>
              <a:rPr b="0" lang="en-US" sz="2400" spc="-1" strike="noStrike">
                <a:solidFill>
                  <a:srgbClr val="595959"/>
                </a:solidFill>
                <a:latin typeface="Avenir Light"/>
              </a:rPr>
              <a:t> Osmar Antonio Espinosa Bernal</a:t>
            </a:r>
            <a:endParaRPr b="0" lang="es-MX" sz="2400" spc="-1" strike="noStrike">
              <a:latin typeface="Arial"/>
            </a:endParaRPr>
          </a:p>
          <a:p>
            <a:pPr algn="ctr">
              <a:lnSpc>
                <a:spcPct val="100000"/>
              </a:lnSpc>
              <a:tabLst>
                <a:tab algn="l" pos="0"/>
              </a:tabLst>
            </a:pPr>
            <a:endParaRPr b="0" lang="es-MX" sz="2400" spc="-1" strike="noStrike">
              <a:latin typeface="Arial"/>
            </a:endParaRPr>
          </a:p>
          <a:p>
            <a:pPr algn="ctr">
              <a:lnSpc>
                <a:spcPct val="100000"/>
              </a:lnSpc>
              <a:tabLst>
                <a:tab algn="l" pos="0"/>
              </a:tabLst>
            </a:pPr>
            <a:r>
              <a:rPr b="0" i="1" lang="en-US" sz="2400" spc="-1" strike="noStrike">
                <a:solidFill>
                  <a:srgbClr val="595959"/>
                </a:solidFill>
                <a:latin typeface="Avenir Light"/>
              </a:rPr>
              <a:t>Asesor</a:t>
            </a:r>
            <a:r>
              <a:rPr b="0" lang="en-US" sz="2400" spc="-1" strike="noStrike">
                <a:solidFill>
                  <a:srgbClr val="595959"/>
                </a:solidFill>
                <a:latin typeface="Avenir Light"/>
              </a:rPr>
              <a:t>: Dr. Jesús Carlos Pedraza Ortega</a:t>
            </a:r>
            <a:endParaRPr b="0" lang="es-MX" sz="2400" spc="-1" strike="noStrike">
              <a:latin typeface="Arial"/>
            </a:endParaRPr>
          </a:p>
        </p:txBody>
      </p:sp>
      <p:pic>
        <p:nvPicPr>
          <p:cNvPr id="128" name="Imagen 20_1" descr=""/>
          <p:cNvPicPr/>
          <p:nvPr/>
        </p:nvPicPr>
        <p:blipFill>
          <a:blip r:embed="rId3">
            <a:alphaModFix amt="73000"/>
          </a:blip>
          <a:stretch/>
        </p:blipFill>
        <p:spPr>
          <a:xfrm rot="10800000">
            <a:off x="6935760" y="104760"/>
            <a:ext cx="3144240" cy="1245240"/>
          </a:xfrm>
          <a:prstGeom prst="rect">
            <a:avLst/>
          </a:prstGeom>
          <a:ln w="0">
            <a:noFill/>
          </a:ln>
        </p:spPr>
      </p:pic>
      <p:sp>
        <p:nvSpPr>
          <p:cNvPr id="129" name="Rectangle 2_1"/>
          <p:cNvSpPr/>
          <p:nvPr/>
        </p:nvSpPr>
        <p:spPr>
          <a:xfrm>
            <a:off x="0" y="360"/>
            <a:ext cx="10079640" cy="377640"/>
          </a:xfrm>
          <a:prstGeom prst="rect">
            <a:avLst/>
          </a:prstGeom>
          <a:noFill/>
          <a:ln w="0">
            <a:noFill/>
          </a:ln>
        </p:spPr>
        <p:style>
          <a:lnRef idx="0"/>
          <a:fillRef idx="0"/>
          <a:effectRef idx="0"/>
          <a:fontRef idx="minor"/>
        </p:style>
      </p:sp>
      <p:sp>
        <p:nvSpPr>
          <p:cNvPr id="130" name="Rectangle 3_1"/>
          <p:cNvSpPr/>
          <p:nvPr/>
        </p:nvSpPr>
        <p:spPr>
          <a:xfrm>
            <a:off x="3220200" y="394560"/>
            <a:ext cx="3924000" cy="776880"/>
          </a:xfrm>
          <a:prstGeom prst="rect">
            <a:avLst/>
          </a:prstGeom>
          <a:noFill/>
          <a:ln w="0">
            <a:noFill/>
          </a:ln>
        </p:spPr>
        <p:style>
          <a:lnRef idx="0"/>
          <a:fillRef idx="0"/>
          <a:effectRef idx="0"/>
          <a:fontRef idx="minor"/>
        </p:style>
        <p:txBody>
          <a:bodyPr wrap="none" anchor="ctr">
            <a:spAutoFit/>
          </a:bodyPr>
          <a:p>
            <a:pPr algn="ctr">
              <a:lnSpc>
                <a:spcPct val="100000"/>
              </a:lnSpc>
              <a:tabLst>
                <a:tab algn="l" pos="0"/>
              </a:tabLst>
            </a:pPr>
            <a:r>
              <a:rPr b="0" lang="es-MX" sz="1500" spc="-1" strike="noStrike">
                <a:solidFill>
                  <a:srgbClr val="595959"/>
                </a:solidFill>
                <a:latin typeface="Avenir Light"/>
                <a:ea typeface="MS Mincho"/>
              </a:rPr>
              <a:t>Maestría en Ciencia en Inteligencia Artificial</a:t>
            </a:r>
            <a:endParaRPr b="0" lang="es-MX" sz="1500" spc="-1" strike="noStrike">
              <a:latin typeface="Arial"/>
            </a:endParaRPr>
          </a:p>
          <a:p>
            <a:pPr algn="ctr">
              <a:lnSpc>
                <a:spcPct val="100000"/>
              </a:lnSpc>
              <a:tabLst>
                <a:tab algn="l" pos="0"/>
              </a:tabLst>
            </a:pPr>
            <a:r>
              <a:rPr b="0" lang="es-MX" sz="1500" spc="-1" strike="noStrike">
                <a:solidFill>
                  <a:srgbClr val="595959"/>
                </a:solidFill>
                <a:latin typeface="Avenir Light"/>
                <a:ea typeface="MS Mincho"/>
              </a:rPr>
              <a:t>Evaluación Semestral</a:t>
            </a:r>
            <a:endParaRPr b="0" lang="es-MX" sz="1500" spc="-1" strike="noStrike">
              <a:latin typeface="Arial"/>
            </a:endParaRPr>
          </a:p>
          <a:p>
            <a:pPr algn="ctr">
              <a:lnSpc>
                <a:spcPct val="100000"/>
              </a:lnSpc>
              <a:tabLst>
                <a:tab algn="l" pos="0"/>
              </a:tabLst>
            </a:pPr>
            <a:r>
              <a:rPr b="0" lang="es-MX" sz="1500" spc="-1" strike="noStrike">
                <a:solidFill>
                  <a:srgbClr val="595959"/>
                </a:solidFill>
                <a:latin typeface="Avenir Light"/>
                <a:ea typeface="MS Mincho"/>
              </a:rPr>
              <a:t>4to</a:t>
            </a:r>
            <a:r>
              <a:rPr b="0" lang="es-MX" sz="1500" spc="-1" strike="noStrike" baseline="14000000">
                <a:solidFill>
                  <a:srgbClr val="595959"/>
                </a:solidFill>
                <a:latin typeface="Avenir Light"/>
                <a:ea typeface="MS Mincho"/>
              </a:rPr>
              <a:t>.</a:t>
            </a:r>
            <a:r>
              <a:rPr b="0" lang="es-MX" sz="1500" spc="-1" strike="noStrike">
                <a:solidFill>
                  <a:srgbClr val="595959"/>
                </a:solidFill>
                <a:latin typeface="Avenir Light"/>
                <a:ea typeface="MS Mincho"/>
              </a:rPr>
              <a:t> Semestre</a:t>
            </a:r>
            <a:endParaRPr b="0" lang="es-MX" sz="1500" spc="-1" strike="noStrike">
              <a:latin typeface="Arial"/>
            </a:endParaRPr>
          </a:p>
        </p:txBody>
      </p:sp>
      <p:sp>
        <p:nvSpPr>
          <p:cNvPr id="131" name="Subtitle 2_3"/>
          <p:cNvSpPr/>
          <p:nvPr/>
        </p:nvSpPr>
        <p:spPr>
          <a:xfrm>
            <a:off x="4006800" y="5205960"/>
            <a:ext cx="3013200" cy="782640"/>
          </a:xfrm>
          <a:prstGeom prst="rect">
            <a:avLst/>
          </a:prstGeom>
          <a:noFill/>
          <a:ln w="0">
            <a:noFill/>
          </a:ln>
        </p:spPr>
        <p:style>
          <a:lnRef idx="0"/>
          <a:fillRef idx="0"/>
          <a:effectRef idx="0"/>
          <a:fontRef idx="minor"/>
        </p:style>
        <p:txBody>
          <a:bodyPr lIns="90000" rIns="90000" tIns="45000" bIns="45000">
            <a:noAutofit/>
          </a:bodyPr>
          <a:p>
            <a:pPr algn="ctr">
              <a:lnSpc>
                <a:spcPct val="100000"/>
              </a:lnSpc>
              <a:tabLst>
                <a:tab algn="l" pos="0"/>
              </a:tabLst>
            </a:pPr>
            <a:r>
              <a:rPr b="0" lang="en-US" sz="1600" spc="-1" strike="noStrike">
                <a:solidFill>
                  <a:srgbClr val="595959"/>
                </a:solidFill>
                <a:latin typeface="Avenir Roman"/>
              </a:rPr>
              <a:t>12 de diciembre de 2022</a:t>
            </a:r>
            <a:endParaRPr b="0" lang="es-MX" sz="1600" spc="-1" strike="noStrike">
              <a:latin typeface="Arial"/>
            </a:endParaRPr>
          </a:p>
        </p:txBody>
      </p:sp>
      <p:pic>
        <p:nvPicPr>
          <p:cNvPr id="132" name="Imagen 2_1" descr=""/>
          <p:cNvPicPr/>
          <p:nvPr/>
        </p:nvPicPr>
        <p:blipFill>
          <a:blip r:embed="rId4"/>
          <a:stretch/>
        </p:blipFill>
        <p:spPr>
          <a:xfrm>
            <a:off x="0" y="-10080"/>
            <a:ext cx="10079640" cy="2307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itle 1_8"/>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91000"/>
          </a:bodyPr>
          <a:p>
            <a:pPr>
              <a:lnSpc>
                <a:spcPct val="100000"/>
              </a:lnSpc>
            </a:pPr>
            <a:r>
              <a:rPr b="1" lang="es-ES_tradnl" sz="3600" spc="-1" strike="noStrike">
                <a:solidFill>
                  <a:srgbClr val="595959"/>
                </a:solidFill>
                <a:latin typeface="Avenir Heavy"/>
              </a:rPr>
              <a:t>Hipótesis</a:t>
            </a:r>
            <a:endParaRPr b="0" lang="es-MX" sz="3600" spc="-1" strike="noStrike">
              <a:latin typeface="Arial"/>
            </a:endParaRPr>
          </a:p>
        </p:txBody>
      </p:sp>
      <p:pic>
        <p:nvPicPr>
          <p:cNvPr id="233" name="Imagen 5_9" descr=""/>
          <p:cNvPicPr/>
          <p:nvPr/>
        </p:nvPicPr>
        <p:blipFill>
          <a:blip r:embed="rId1"/>
          <a:srcRect l="65429" t="0" r="0" b="0"/>
          <a:stretch/>
        </p:blipFill>
        <p:spPr>
          <a:xfrm>
            <a:off x="0" y="780120"/>
            <a:ext cx="3483720" cy="230760"/>
          </a:xfrm>
          <a:prstGeom prst="rect">
            <a:avLst/>
          </a:prstGeom>
          <a:ln w="0">
            <a:noFill/>
          </a:ln>
        </p:spPr>
      </p:pic>
      <p:pic>
        <p:nvPicPr>
          <p:cNvPr id="234" name="Imagen 6_9" descr=""/>
          <p:cNvPicPr/>
          <p:nvPr/>
        </p:nvPicPr>
        <p:blipFill>
          <a:blip r:embed="rId2"/>
          <a:stretch/>
        </p:blipFill>
        <p:spPr>
          <a:xfrm>
            <a:off x="7171200" y="334080"/>
            <a:ext cx="2701800" cy="471960"/>
          </a:xfrm>
          <a:prstGeom prst="rect">
            <a:avLst/>
          </a:prstGeom>
          <a:ln w="0">
            <a:noFill/>
          </a:ln>
        </p:spPr>
      </p:pic>
      <p:pic>
        <p:nvPicPr>
          <p:cNvPr id="235" name="Imagen 8_9" descr=""/>
          <p:cNvPicPr/>
          <p:nvPr/>
        </p:nvPicPr>
        <p:blipFill>
          <a:blip r:embed="rId3">
            <a:alphaModFix amt="73000"/>
          </a:blip>
          <a:stretch/>
        </p:blipFill>
        <p:spPr>
          <a:xfrm flipH="1">
            <a:off x="7666200" y="4762800"/>
            <a:ext cx="2413440" cy="955800"/>
          </a:xfrm>
          <a:prstGeom prst="rect">
            <a:avLst/>
          </a:prstGeom>
          <a:ln w="0">
            <a:noFill/>
          </a:ln>
        </p:spPr>
      </p:pic>
      <p:sp>
        <p:nvSpPr>
          <p:cNvPr id="236" name=""/>
          <p:cNvSpPr txBox="1"/>
          <p:nvPr/>
        </p:nvSpPr>
        <p:spPr>
          <a:xfrm>
            <a:off x="297360" y="2232000"/>
            <a:ext cx="9524160" cy="1554840"/>
          </a:xfrm>
          <a:prstGeom prst="rect">
            <a:avLst/>
          </a:prstGeom>
          <a:noFill/>
          <a:ln w="0">
            <a:noFill/>
          </a:ln>
        </p:spPr>
        <p:txBody>
          <a:bodyPr lIns="90000" rIns="90000" tIns="45000" bIns="45000">
            <a:noAutofit/>
          </a:bodyPr>
          <a:p>
            <a:pPr algn="just">
              <a:lnSpc>
                <a:spcPct val="90000"/>
              </a:lnSpc>
              <a:spcBef>
                <a:spcPts val="1001"/>
              </a:spcBef>
              <a:tabLst>
                <a:tab algn="l" pos="0"/>
              </a:tabLst>
            </a:pPr>
            <a:r>
              <a:rPr b="0" lang="es-MX" sz="3200" spc="-1" strike="noStrike">
                <a:solidFill>
                  <a:srgbClr val="595959"/>
                </a:solidFill>
                <a:latin typeface="Avenir Light"/>
              </a:rPr>
              <a:t>Un filtro basado en aprendizaje profundo reduce el ruido presente en imágenes adquiridas por perfilometría, permitiendo la reconstrucción 3D de objetos mas aproximadas.</a:t>
            </a:r>
            <a:endParaRPr b="0" lang="es-MX"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itle 1_9"/>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78000"/>
          </a:bodyPr>
          <a:p>
            <a:pPr>
              <a:lnSpc>
                <a:spcPct val="100000"/>
              </a:lnSpc>
            </a:pPr>
            <a:r>
              <a:rPr b="1" lang="es-ES_tradnl" sz="4000" spc="-1" strike="noStrike">
                <a:solidFill>
                  <a:srgbClr val="595959"/>
                </a:solidFill>
                <a:latin typeface="Avenir Heavy"/>
              </a:rPr>
              <a:t>Objetivo</a:t>
            </a:r>
            <a:endParaRPr b="0" lang="es-MX" sz="4000" spc="-1" strike="noStrike">
              <a:latin typeface="Arial"/>
            </a:endParaRPr>
          </a:p>
        </p:txBody>
      </p:sp>
      <p:pic>
        <p:nvPicPr>
          <p:cNvPr id="238" name="Imagen 5_10" descr=""/>
          <p:cNvPicPr/>
          <p:nvPr/>
        </p:nvPicPr>
        <p:blipFill>
          <a:blip r:embed="rId1"/>
          <a:srcRect l="65429" t="0" r="0" b="0"/>
          <a:stretch/>
        </p:blipFill>
        <p:spPr>
          <a:xfrm>
            <a:off x="0" y="780120"/>
            <a:ext cx="3483720" cy="230760"/>
          </a:xfrm>
          <a:prstGeom prst="rect">
            <a:avLst/>
          </a:prstGeom>
          <a:ln w="0">
            <a:noFill/>
          </a:ln>
        </p:spPr>
      </p:pic>
      <p:pic>
        <p:nvPicPr>
          <p:cNvPr id="239" name="Imagen 6_10" descr=""/>
          <p:cNvPicPr/>
          <p:nvPr/>
        </p:nvPicPr>
        <p:blipFill>
          <a:blip r:embed="rId2"/>
          <a:stretch/>
        </p:blipFill>
        <p:spPr>
          <a:xfrm>
            <a:off x="7171200" y="334080"/>
            <a:ext cx="2701800" cy="471960"/>
          </a:xfrm>
          <a:prstGeom prst="rect">
            <a:avLst/>
          </a:prstGeom>
          <a:ln w="0">
            <a:noFill/>
          </a:ln>
        </p:spPr>
      </p:pic>
      <p:pic>
        <p:nvPicPr>
          <p:cNvPr id="240" name="Imagen 8_10" descr=""/>
          <p:cNvPicPr/>
          <p:nvPr/>
        </p:nvPicPr>
        <p:blipFill>
          <a:blip r:embed="rId3">
            <a:alphaModFix amt="73000"/>
          </a:blip>
          <a:stretch/>
        </p:blipFill>
        <p:spPr>
          <a:xfrm flipH="1">
            <a:off x="7666200" y="4762800"/>
            <a:ext cx="2413440" cy="955800"/>
          </a:xfrm>
          <a:prstGeom prst="rect">
            <a:avLst/>
          </a:prstGeom>
          <a:ln w="0">
            <a:noFill/>
          </a:ln>
        </p:spPr>
      </p:pic>
      <p:sp>
        <p:nvSpPr>
          <p:cNvPr id="241" name=""/>
          <p:cNvSpPr txBox="1"/>
          <p:nvPr/>
        </p:nvSpPr>
        <p:spPr>
          <a:xfrm>
            <a:off x="297360" y="1785600"/>
            <a:ext cx="9524160" cy="1581840"/>
          </a:xfrm>
          <a:prstGeom prst="rect">
            <a:avLst/>
          </a:prstGeom>
          <a:noFill/>
          <a:ln w="0">
            <a:noFill/>
          </a:ln>
        </p:spPr>
        <p:txBody>
          <a:bodyPr lIns="90000" rIns="90000" tIns="45000" bIns="45000">
            <a:noAutofit/>
          </a:bodyPr>
          <a:p>
            <a:pPr algn="just">
              <a:lnSpc>
                <a:spcPct val="90000"/>
              </a:lnSpc>
              <a:spcBef>
                <a:spcPts val="1001"/>
              </a:spcBef>
              <a:tabLst>
                <a:tab algn="l" pos="0"/>
              </a:tabLst>
            </a:pPr>
            <a:r>
              <a:rPr b="0" lang="es-MX" sz="3200" spc="-1" strike="noStrike">
                <a:solidFill>
                  <a:srgbClr val="595959"/>
                </a:solidFill>
                <a:latin typeface="Avenir Light"/>
              </a:rPr>
              <a:t>Desarrollar e implementar un filtro de reducción de ruido periódico basado en aprendizaje profundo para la reconstrucción 3D de objetos con el objetivo de mejorar la exactitud.</a:t>
            </a:r>
            <a:endParaRPr b="0" lang="es-MX"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itle 1_10"/>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31000"/>
          </a:bodyPr>
          <a:p>
            <a:pPr algn="ctr">
              <a:lnSpc>
                <a:spcPct val="100000"/>
              </a:lnSpc>
            </a:pPr>
            <a:r>
              <a:rPr b="1" lang="es-ES_tradnl" sz="3600" spc="-1" strike="noStrike">
                <a:solidFill>
                  <a:srgbClr val="595959"/>
                </a:solidFill>
                <a:latin typeface="Avenir Heavy"/>
              </a:rPr>
              <a:t>Objetivos especificos</a:t>
            </a:r>
            <a:endParaRPr b="0" lang="es-MX" sz="3600" spc="-1" strike="noStrike">
              <a:latin typeface="Arial"/>
            </a:endParaRPr>
          </a:p>
        </p:txBody>
      </p:sp>
      <p:pic>
        <p:nvPicPr>
          <p:cNvPr id="243" name="Imagen 5_11" descr=""/>
          <p:cNvPicPr/>
          <p:nvPr/>
        </p:nvPicPr>
        <p:blipFill>
          <a:blip r:embed="rId1"/>
          <a:srcRect l="65429" t="0" r="0" b="0"/>
          <a:stretch/>
        </p:blipFill>
        <p:spPr>
          <a:xfrm>
            <a:off x="0" y="780120"/>
            <a:ext cx="3483720" cy="230760"/>
          </a:xfrm>
          <a:prstGeom prst="rect">
            <a:avLst/>
          </a:prstGeom>
          <a:ln w="0">
            <a:noFill/>
          </a:ln>
        </p:spPr>
      </p:pic>
      <p:pic>
        <p:nvPicPr>
          <p:cNvPr id="244" name="Imagen 6_11" descr=""/>
          <p:cNvPicPr/>
          <p:nvPr/>
        </p:nvPicPr>
        <p:blipFill>
          <a:blip r:embed="rId2"/>
          <a:stretch/>
        </p:blipFill>
        <p:spPr>
          <a:xfrm>
            <a:off x="7171200" y="334080"/>
            <a:ext cx="2701800" cy="471960"/>
          </a:xfrm>
          <a:prstGeom prst="rect">
            <a:avLst/>
          </a:prstGeom>
          <a:ln w="0">
            <a:noFill/>
          </a:ln>
        </p:spPr>
      </p:pic>
      <p:pic>
        <p:nvPicPr>
          <p:cNvPr id="245" name="Imagen 8_11" descr=""/>
          <p:cNvPicPr/>
          <p:nvPr/>
        </p:nvPicPr>
        <p:blipFill>
          <a:blip r:embed="rId3">
            <a:alphaModFix amt="73000"/>
          </a:blip>
          <a:stretch/>
        </p:blipFill>
        <p:spPr>
          <a:xfrm flipH="1">
            <a:off x="7666200" y="4762800"/>
            <a:ext cx="2413440" cy="955800"/>
          </a:xfrm>
          <a:prstGeom prst="rect">
            <a:avLst/>
          </a:prstGeom>
          <a:ln w="0">
            <a:noFill/>
          </a:ln>
        </p:spPr>
      </p:pic>
      <p:sp>
        <p:nvSpPr>
          <p:cNvPr id="246" name=""/>
          <p:cNvSpPr txBox="1"/>
          <p:nvPr/>
        </p:nvSpPr>
        <p:spPr>
          <a:xfrm>
            <a:off x="297360" y="1041480"/>
            <a:ext cx="9524160" cy="4161600"/>
          </a:xfrm>
          <a:prstGeom prst="rect">
            <a:avLst/>
          </a:prstGeom>
          <a:noFill/>
          <a:ln w="0">
            <a:noFill/>
          </a:ln>
        </p:spPr>
        <p:txBody>
          <a:bodyPr lIns="90000" rIns="90000" tIns="45000" bIns="45000">
            <a:noAutofit/>
          </a:bodyPr>
          <a:p>
            <a:pPr marL="216000" indent="-216000" algn="just">
              <a:spcAft>
                <a:spcPts val="1134"/>
              </a:spcAft>
              <a:buClr>
                <a:srgbClr val="000000"/>
              </a:buClr>
              <a:buFont typeface="StarSymbol"/>
              <a:buAutoNum type="arabicParenR"/>
            </a:pPr>
            <a:r>
              <a:rPr b="0" lang="es-MX" sz="2800" spc="-1" strike="noStrike">
                <a:solidFill>
                  <a:srgbClr val="595959"/>
                </a:solidFill>
                <a:latin typeface="Avery Light"/>
              </a:rPr>
              <a:t> </a:t>
            </a:r>
            <a:r>
              <a:rPr b="0" lang="es-MX" sz="2800" spc="-1" strike="noStrike">
                <a:solidFill>
                  <a:srgbClr val="595959"/>
                </a:solidFill>
                <a:latin typeface="Avery Light"/>
              </a:rPr>
              <a:t>Realizar un análisis del tipo de ruido periódico presente en imágenes obtenidas por perfilometría para conocer sus características</a:t>
            </a:r>
            <a:endParaRPr b="0" lang="es-MX" sz="2800" spc="-1" strike="noStrike">
              <a:latin typeface="Arial"/>
            </a:endParaRPr>
          </a:p>
          <a:p>
            <a:pPr marL="216000" indent="-216000" algn="just">
              <a:lnSpc>
                <a:spcPct val="90000"/>
              </a:lnSpc>
              <a:spcBef>
                <a:spcPts val="992"/>
              </a:spcBef>
              <a:spcAft>
                <a:spcPts val="1134"/>
              </a:spcAft>
              <a:buClr>
                <a:srgbClr val="000000"/>
              </a:buClr>
              <a:buFont typeface="StarSymbol"/>
              <a:buAutoNum type="arabicParenR"/>
              <a:tabLst>
                <a:tab algn="l" pos="0"/>
              </a:tabLst>
            </a:pPr>
            <a:r>
              <a:rPr b="0" lang="es-MX" sz="2800" spc="-1" strike="noStrike">
                <a:solidFill>
                  <a:srgbClr val="595959"/>
                </a:solidFill>
                <a:latin typeface="Avery Light"/>
              </a:rPr>
              <a:t> </a:t>
            </a:r>
            <a:r>
              <a:rPr b="0" lang="es-MX" sz="2800" spc="-1" strike="noStrike">
                <a:solidFill>
                  <a:srgbClr val="595959"/>
                </a:solidFill>
                <a:latin typeface="Avery Light"/>
              </a:rPr>
              <a:t>Proponer un filtro basado en una arquitectura CNN para reducir el ruido periódico de las imágenes antes de su reconstrucción</a:t>
            </a:r>
            <a:endParaRPr b="0" lang="es-MX" sz="2800" spc="-1" strike="noStrike">
              <a:latin typeface="Arial"/>
            </a:endParaRPr>
          </a:p>
          <a:p>
            <a:pPr marL="216000" indent="-216000" algn="just">
              <a:lnSpc>
                <a:spcPct val="90000"/>
              </a:lnSpc>
              <a:spcBef>
                <a:spcPts val="1001"/>
              </a:spcBef>
              <a:buClr>
                <a:srgbClr val="000000"/>
              </a:buClr>
              <a:buFont typeface="StarSymbol"/>
              <a:buAutoNum type="arabicParenR"/>
              <a:tabLst>
                <a:tab algn="l" pos="0"/>
              </a:tabLst>
            </a:pPr>
            <a:r>
              <a:rPr b="0" lang="es-MX" sz="2800" spc="-1" strike="noStrike">
                <a:solidFill>
                  <a:srgbClr val="595959"/>
                </a:solidFill>
                <a:latin typeface="Avery Light"/>
              </a:rPr>
              <a:t> </a:t>
            </a:r>
            <a:r>
              <a:rPr b="0" lang="es-MX" sz="2800" spc="-1" strike="noStrike">
                <a:solidFill>
                  <a:srgbClr val="595959"/>
                </a:solidFill>
                <a:latin typeface="Avery Light"/>
              </a:rPr>
              <a:t>Realizar pruebas aplicando el filtro desarrollado a imágenes con ruido periódico para medir los resultados de la implementación y compararlo con otras metodologías del estado del arte.</a:t>
            </a:r>
            <a:endParaRPr b="0" lang="es-MX" sz="2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itle 1_19"/>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3200" spc="-1" strike="noStrike">
                <a:solidFill>
                  <a:srgbClr val="595959"/>
                </a:solidFill>
                <a:latin typeface="Avenir Heavy"/>
              </a:rPr>
              <a:t>Materiales</a:t>
            </a:r>
            <a:endParaRPr b="0" lang="es-MX" sz="3200" spc="-1" strike="noStrike">
              <a:latin typeface="Arial"/>
            </a:endParaRPr>
          </a:p>
        </p:txBody>
      </p:sp>
      <p:pic>
        <p:nvPicPr>
          <p:cNvPr id="248" name="Imagen 5_12" descr=""/>
          <p:cNvPicPr/>
          <p:nvPr/>
        </p:nvPicPr>
        <p:blipFill>
          <a:blip r:embed="rId1"/>
          <a:srcRect l="65429" t="0" r="0" b="0"/>
          <a:stretch/>
        </p:blipFill>
        <p:spPr>
          <a:xfrm>
            <a:off x="0" y="780120"/>
            <a:ext cx="3483720" cy="230760"/>
          </a:xfrm>
          <a:prstGeom prst="rect">
            <a:avLst/>
          </a:prstGeom>
          <a:ln w="0">
            <a:noFill/>
          </a:ln>
        </p:spPr>
      </p:pic>
      <p:pic>
        <p:nvPicPr>
          <p:cNvPr id="249" name="Imagen 6_12" descr=""/>
          <p:cNvPicPr/>
          <p:nvPr/>
        </p:nvPicPr>
        <p:blipFill>
          <a:blip r:embed="rId2"/>
          <a:stretch/>
        </p:blipFill>
        <p:spPr>
          <a:xfrm>
            <a:off x="7171200" y="334080"/>
            <a:ext cx="2701800" cy="471960"/>
          </a:xfrm>
          <a:prstGeom prst="rect">
            <a:avLst/>
          </a:prstGeom>
          <a:ln w="0">
            <a:noFill/>
          </a:ln>
        </p:spPr>
      </p:pic>
      <p:pic>
        <p:nvPicPr>
          <p:cNvPr id="250" name="Imagen 8_12" descr=""/>
          <p:cNvPicPr/>
          <p:nvPr/>
        </p:nvPicPr>
        <p:blipFill>
          <a:blip r:embed="rId3">
            <a:alphaModFix amt="73000"/>
          </a:blip>
          <a:stretch/>
        </p:blipFill>
        <p:spPr>
          <a:xfrm flipH="1">
            <a:off x="7666200" y="4762800"/>
            <a:ext cx="2413440" cy="955800"/>
          </a:xfrm>
          <a:prstGeom prst="rect">
            <a:avLst/>
          </a:prstGeom>
          <a:ln w="0">
            <a:noFill/>
          </a:ln>
        </p:spPr>
      </p:pic>
      <p:sp>
        <p:nvSpPr>
          <p:cNvPr id="251" name=""/>
          <p:cNvSpPr txBox="1"/>
          <p:nvPr/>
        </p:nvSpPr>
        <p:spPr>
          <a:xfrm>
            <a:off x="297360" y="1569600"/>
            <a:ext cx="9524160" cy="1581840"/>
          </a:xfrm>
          <a:prstGeom prst="rect">
            <a:avLst/>
          </a:prstGeom>
          <a:noFill/>
          <a:ln w="0">
            <a:noFill/>
          </a:ln>
        </p:spPr>
        <p:txBody>
          <a:bodyPr lIns="90000" rIns="90000" tIns="45000" bIns="45000">
            <a:noAutofit/>
          </a:bodyPr>
          <a:p>
            <a:pPr marL="216000" indent="-216000" algn="just">
              <a:lnSpc>
                <a:spcPct val="90000"/>
              </a:lnSpc>
              <a:spcBef>
                <a:spcPts val="1001"/>
              </a:spcBef>
              <a:buClr>
                <a:srgbClr val="000000"/>
              </a:buClr>
              <a:buSzPct val="45000"/>
              <a:buFont typeface="Wingdings" charset="2"/>
              <a:buChar char=""/>
              <a:tabLst>
                <a:tab algn="l" pos="0"/>
              </a:tabLst>
            </a:pPr>
            <a:r>
              <a:rPr b="0" lang="es-MX" sz="2000" spc="-1" strike="noStrike">
                <a:solidFill>
                  <a:srgbClr val="595959"/>
                </a:solidFill>
                <a:latin typeface="Avery light"/>
              </a:rPr>
              <a:t>Sistema de proyección PSP simulado y entrenamiento usando laptop personal con procesador I7-10750H y tarjeta grafica NVIDIA GeForce RTX 3060 con 6 Gb de memoria RAM.</a:t>
            </a:r>
            <a:endParaRPr b="0" lang="es-MX" sz="2000" spc="-1" strike="noStrike">
              <a:latin typeface="Arial"/>
            </a:endParaRPr>
          </a:p>
          <a:p>
            <a:pPr marL="216000" indent="-216000" algn="just">
              <a:lnSpc>
                <a:spcPct val="90000"/>
              </a:lnSpc>
              <a:spcBef>
                <a:spcPts val="1001"/>
              </a:spcBef>
              <a:buClr>
                <a:srgbClr val="000000"/>
              </a:buClr>
              <a:buSzPct val="45000"/>
              <a:buFont typeface="Wingdings" charset="2"/>
              <a:buChar char=""/>
              <a:tabLst>
                <a:tab algn="l" pos="0"/>
              </a:tabLst>
            </a:pPr>
            <a:r>
              <a:rPr b="0" lang="es-MX" sz="2000" spc="-1" strike="noStrike">
                <a:solidFill>
                  <a:srgbClr val="595959"/>
                </a:solidFill>
                <a:latin typeface="Avery light"/>
                <a:ea typeface="Microsoft YaHei"/>
              </a:rPr>
              <a:t>Y equipo de computación de escritorio </a:t>
            </a:r>
            <a:r>
              <a:rPr b="0" lang="es-MX" sz="2000" spc="-1" strike="noStrike">
                <a:solidFill>
                  <a:srgbClr val="595959"/>
                </a:solidFill>
                <a:latin typeface="Avery light"/>
              </a:rPr>
              <a:t>entrenamiento para  con CPU I7-7700K S-1151 a 4.2 Ghz y tarjeta grafica NVIDIA GeForce GTX 1060</a:t>
            </a:r>
            <a:endParaRPr b="0" lang="es-MX" sz="2000" spc="-1" strike="noStrike">
              <a:latin typeface="Arial"/>
            </a:endParaRPr>
          </a:p>
        </p:txBody>
      </p:sp>
      <p:sp>
        <p:nvSpPr>
          <p:cNvPr id="252" name=""/>
          <p:cNvSpPr txBox="1"/>
          <p:nvPr/>
        </p:nvSpPr>
        <p:spPr>
          <a:xfrm>
            <a:off x="297360" y="1029600"/>
            <a:ext cx="9524160" cy="540000"/>
          </a:xfrm>
          <a:prstGeom prst="rect">
            <a:avLst/>
          </a:prstGeom>
          <a:noFill/>
          <a:ln w="0">
            <a:noFill/>
          </a:ln>
        </p:spPr>
        <p:txBody>
          <a:bodyPr lIns="90000" rIns="90000" tIns="45000" bIns="45000">
            <a:noAutofit/>
          </a:bodyPr>
          <a:p>
            <a:pPr algn="just">
              <a:lnSpc>
                <a:spcPct val="90000"/>
              </a:lnSpc>
              <a:spcBef>
                <a:spcPts val="1001"/>
              </a:spcBef>
              <a:tabLst>
                <a:tab algn="l" pos="0"/>
              </a:tabLst>
            </a:pPr>
            <a:r>
              <a:rPr b="0" lang="es-MX" sz="3200" spc="-1" strike="noStrike">
                <a:solidFill>
                  <a:srgbClr val="595959"/>
                </a:solidFill>
                <a:latin typeface="Avenir Light"/>
              </a:rPr>
              <a:t>Características del equipo utilizado en esta tesis.</a:t>
            </a:r>
            <a:endParaRPr b="0" lang="es-MX"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itle 1_11"/>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gn="ctr">
              <a:lnSpc>
                <a:spcPct val="100000"/>
              </a:lnSpc>
            </a:pPr>
            <a:r>
              <a:rPr b="1" lang="es-ES_tradnl" sz="4000" spc="-1" strike="noStrike">
                <a:solidFill>
                  <a:srgbClr val="595959"/>
                </a:solidFill>
                <a:latin typeface="Avenir Heavy"/>
              </a:rPr>
              <a:t>Metodología</a:t>
            </a:r>
            <a:endParaRPr b="0" lang="es-MX" sz="4000" spc="-1" strike="noStrike">
              <a:latin typeface="Arial"/>
            </a:endParaRPr>
          </a:p>
        </p:txBody>
      </p:sp>
      <p:pic>
        <p:nvPicPr>
          <p:cNvPr id="254" name="Imagen 5_13" descr=""/>
          <p:cNvPicPr/>
          <p:nvPr/>
        </p:nvPicPr>
        <p:blipFill>
          <a:blip r:embed="rId1"/>
          <a:srcRect l="65429" t="0" r="0" b="0"/>
          <a:stretch/>
        </p:blipFill>
        <p:spPr>
          <a:xfrm>
            <a:off x="0" y="780120"/>
            <a:ext cx="3483720" cy="230760"/>
          </a:xfrm>
          <a:prstGeom prst="rect">
            <a:avLst/>
          </a:prstGeom>
          <a:ln w="0">
            <a:noFill/>
          </a:ln>
        </p:spPr>
      </p:pic>
      <p:pic>
        <p:nvPicPr>
          <p:cNvPr id="255" name="Imagen 6_13" descr=""/>
          <p:cNvPicPr/>
          <p:nvPr/>
        </p:nvPicPr>
        <p:blipFill>
          <a:blip r:embed="rId2"/>
          <a:stretch/>
        </p:blipFill>
        <p:spPr>
          <a:xfrm>
            <a:off x="7171200" y="334080"/>
            <a:ext cx="2701800" cy="471960"/>
          </a:xfrm>
          <a:prstGeom prst="rect">
            <a:avLst/>
          </a:prstGeom>
          <a:ln w="0">
            <a:noFill/>
          </a:ln>
        </p:spPr>
      </p:pic>
      <p:pic>
        <p:nvPicPr>
          <p:cNvPr id="256" name="Imagen 8_13" descr=""/>
          <p:cNvPicPr/>
          <p:nvPr/>
        </p:nvPicPr>
        <p:blipFill>
          <a:blip r:embed="rId3">
            <a:alphaModFix amt="73000"/>
          </a:blip>
          <a:stretch/>
        </p:blipFill>
        <p:spPr>
          <a:xfrm flipH="1">
            <a:off x="7666200" y="4762800"/>
            <a:ext cx="2413440" cy="955800"/>
          </a:xfrm>
          <a:prstGeom prst="rect">
            <a:avLst/>
          </a:prstGeom>
          <a:ln w="0">
            <a:noFill/>
          </a:ln>
        </p:spPr>
      </p:pic>
      <p:sp>
        <p:nvSpPr>
          <p:cNvPr id="257" name=""/>
          <p:cNvSpPr/>
          <p:nvPr/>
        </p:nvSpPr>
        <p:spPr>
          <a:xfrm>
            <a:off x="3780000" y="684000"/>
            <a:ext cx="2340000" cy="158400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r>
              <a:rPr b="0" lang="es-MX" sz="1800" spc="-1" strike="noStrike">
                <a:latin typeface="Arial"/>
              </a:rPr>
              <a:t>Generación de base </a:t>
            </a:r>
            <a:endParaRPr b="0" lang="es-MX" sz="1800" spc="-1" strike="noStrike">
              <a:latin typeface="Arial"/>
            </a:endParaRPr>
          </a:p>
          <a:p>
            <a:pPr algn="ctr"/>
            <a:r>
              <a:rPr b="0" lang="es-MX" sz="1800" spc="-1" strike="noStrike">
                <a:latin typeface="Arial"/>
              </a:rPr>
              <a:t>de datos de imágenes</a:t>
            </a:r>
            <a:endParaRPr b="0" lang="es-MX" sz="1800" spc="-1" strike="noStrike">
              <a:latin typeface="Arial"/>
            </a:endParaRPr>
          </a:p>
        </p:txBody>
      </p:sp>
      <p:sp>
        <p:nvSpPr>
          <p:cNvPr id="258" name=""/>
          <p:cNvSpPr/>
          <p:nvPr/>
        </p:nvSpPr>
        <p:spPr>
          <a:xfrm>
            <a:off x="6300000" y="1980000"/>
            <a:ext cx="2520000" cy="158400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r>
              <a:rPr b="0" lang="es-MX" sz="1800" spc="-1" strike="noStrike">
                <a:latin typeface="Arial"/>
              </a:rPr>
              <a:t>Preprocesamiento de </a:t>
            </a:r>
            <a:endParaRPr b="0" lang="es-MX" sz="1800" spc="-1" strike="noStrike">
              <a:latin typeface="Arial"/>
            </a:endParaRPr>
          </a:p>
          <a:p>
            <a:pPr algn="ctr"/>
            <a:r>
              <a:rPr b="0" lang="es-MX" sz="1800" spc="-1" strike="noStrike">
                <a:latin typeface="Arial"/>
              </a:rPr>
              <a:t>imágenes de base </a:t>
            </a:r>
            <a:endParaRPr b="0" lang="es-MX" sz="1800" spc="-1" strike="noStrike">
              <a:latin typeface="Arial"/>
            </a:endParaRPr>
          </a:p>
          <a:p>
            <a:pPr algn="ctr"/>
            <a:r>
              <a:rPr b="0" lang="es-MX" sz="1800" spc="-1" strike="noStrike">
                <a:latin typeface="Arial"/>
              </a:rPr>
              <a:t>de datos</a:t>
            </a:r>
            <a:endParaRPr b="0" lang="es-MX" sz="1800" spc="-1" strike="noStrike">
              <a:latin typeface="Arial"/>
            </a:endParaRPr>
          </a:p>
        </p:txBody>
      </p:sp>
      <p:sp>
        <p:nvSpPr>
          <p:cNvPr id="259" name=""/>
          <p:cNvSpPr/>
          <p:nvPr/>
        </p:nvSpPr>
        <p:spPr>
          <a:xfrm>
            <a:off x="5364720" y="3924720"/>
            <a:ext cx="2375280" cy="158400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r>
              <a:rPr b="0" lang="es-MX" sz="1800" spc="-1" strike="noStrike">
                <a:latin typeface="Arial"/>
              </a:rPr>
              <a:t>Entrenamiento de red </a:t>
            </a:r>
            <a:endParaRPr b="0" lang="es-MX" sz="1800" spc="-1" strike="noStrike">
              <a:latin typeface="Arial"/>
            </a:endParaRPr>
          </a:p>
          <a:p>
            <a:pPr algn="ctr"/>
            <a:r>
              <a:rPr b="0" lang="es-MX" sz="1800" spc="-1" strike="noStrike">
                <a:latin typeface="Arial"/>
              </a:rPr>
              <a:t>CNN propuesta</a:t>
            </a:r>
            <a:endParaRPr b="0" lang="es-MX" sz="1800" spc="-1" strike="noStrike">
              <a:latin typeface="Arial"/>
            </a:endParaRPr>
          </a:p>
        </p:txBody>
      </p:sp>
      <p:sp>
        <p:nvSpPr>
          <p:cNvPr id="260" name=""/>
          <p:cNvSpPr/>
          <p:nvPr/>
        </p:nvSpPr>
        <p:spPr>
          <a:xfrm>
            <a:off x="2557080" y="3925080"/>
            <a:ext cx="2340000" cy="158400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r>
              <a:rPr b="0" lang="es-MX" sz="1800" spc="-1" strike="noStrike">
                <a:latin typeface="Arial"/>
              </a:rPr>
              <a:t>Reconstrucción </a:t>
            </a:r>
            <a:endParaRPr b="0" lang="es-MX" sz="1800" spc="-1" strike="noStrike">
              <a:latin typeface="Arial"/>
            </a:endParaRPr>
          </a:p>
          <a:p>
            <a:pPr algn="ctr"/>
            <a:r>
              <a:rPr b="0" lang="es-MX" sz="1800" spc="-1" strike="noStrike">
                <a:latin typeface="Arial"/>
              </a:rPr>
              <a:t>de objeto 3D</a:t>
            </a:r>
            <a:endParaRPr b="0" lang="es-MX" sz="1800" spc="-1" strike="noStrike">
              <a:latin typeface="Arial"/>
            </a:endParaRPr>
          </a:p>
        </p:txBody>
      </p:sp>
      <p:sp>
        <p:nvSpPr>
          <p:cNvPr id="261" name=""/>
          <p:cNvSpPr/>
          <p:nvPr/>
        </p:nvSpPr>
        <p:spPr>
          <a:xfrm>
            <a:off x="1369440" y="2053440"/>
            <a:ext cx="2590560" cy="1584000"/>
          </a:xfrm>
          <a:prstGeom prst="ellipse">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r>
              <a:rPr b="0" lang="es-MX" sz="1800" spc="-1" strike="noStrike">
                <a:latin typeface="Arial"/>
              </a:rPr>
              <a:t>Comparación de objeto </a:t>
            </a:r>
            <a:endParaRPr b="0" lang="es-MX" sz="1800" spc="-1" strike="noStrike">
              <a:latin typeface="Arial"/>
            </a:endParaRPr>
          </a:p>
          <a:p>
            <a:pPr algn="ctr"/>
            <a:r>
              <a:rPr b="0" lang="es-MX" sz="1800" spc="-1" strike="noStrike">
                <a:latin typeface="Arial"/>
              </a:rPr>
              <a:t>reconstruido con </a:t>
            </a:r>
            <a:endParaRPr b="0" lang="es-MX" sz="1800" spc="-1" strike="noStrike">
              <a:latin typeface="Arial"/>
            </a:endParaRPr>
          </a:p>
          <a:p>
            <a:pPr algn="ctr"/>
            <a:r>
              <a:rPr b="0" lang="es-MX" sz="1800" spc="-1" strike="noStrike">
                <a:latin typeface="Arial"/>
              </a:rPr>
              <a:t>otros métodos</a:t>
            </a:r>
            <a:endParaRPr b="0" lang="es-MX" sz="1800" spc="-1" strike="noStrike">
              <a:latin typeface="Arial"/>
            </a:endParaRPr>
          </a:p>
        </p:txBody>
      </p:sp>
      <p:sp>
        <p:nvSpPr>
          <p:cNvPr id="262" name=""/>
          <p:cNvSpPr/>
          <p:nvPr/>
        </p:nvSpPr>
        <p:spPr>
          <a:xfrm rot="19526400">
            <a:off x="5784120" y="1491840"/>
            <a:ext cx="1260000" cy="900000"/>
          </a:xfrm>
          <a:custGeom>
            <a:avLst/>
            <a:gdLst/>
            <a:ahLst/>
            <a:rect l="0" t="0" r="r" b="b"/>
            <a:pathLst>
              <a:path w="1776" h="1726">
                <a:moveTo>
                  <a:pt x="478" y="1107"/>
                </a:moveTo>
                <a:lnTo>
                  <a:pt x="476" y="1074"/>
                </a:lnTo>
                <a:lnTo>
                  <a:pt x="472" y="1041"/>
                </a:lnTo>
                <a:lnTo>
                  <a:pt x="467" y="1008"/>
                </a:lnTo>
                <a:lnTo>
                  <a:pt x="459" y="976"/>
                </a:lnTo>
                <a:lnTo>
                  <a:pt x="448" y="944"/>
                </a:lnTo>
                <a:lnTo>
                  <a:pt x="435" y="912"/>
                </a:lnTo>
                <a:lnTo>
                  <a:pt x="420" y="881"/>
                </a:lnTo>
                <a:lnTo>
                  <a:pt x="403" y="851"/>
                </a:lnTo>
                <a:lnTo>
                  <a:pt x="382" y="821"/>
                </a:lnTo>
                <a:lnTo>
                  <a:pt x="360" y="793"/>
                </a:lnTo>
                <a:lnTo>
                  <a:pt x="336" y="764"/>
                </a:lnTo>
                <a:lnTo>
                  <a:pt x="312" y="736"/>
                </a:lnTo>
                <a:lnTo>
                  <a:pt x="283" y="710"/>
                </a:lnTo>
                <a:lnTo>
                  <a:pt x="253" y="685"/>
                </a:lnTo>
                <a:lnTo>
                  <a:pt x="222" y="661"/>
                </a:lnTo>
                <a:lnTo>
                  <a:pt x="189" y="638"/>
                </a:lnTo>
                <a:lnTo>
                  <a:pt x="154" y="616"/>
                </a:lnTo>
                <a:lnTo>
                  <a:pt x="117" y="596"/>
                </a:lnTo>
                <a:lnTo>
                  <a:pt x="80" y="577"/>
                </a:lnTo>
                <a:lnTo>
                  <a:pt x="41" y="560"/>
                </a:lnTo>
                <a:lnTo>
                  <a:pt x="0" y="544"/>
                </a:lnTo>
                <a:lnTo>
                  <a:pt x="399" y="0"/>
                </a:lnTo>
                <a:lnTo>
                  <a:pt x="478" y="32"/>
                </a:lnTo>
                <a:lnTo>
                  <a:pt x="554" y="66"/>
                </a:lnTo>
                <a:lnTo>
                  <a:pt x="628" y="103"/>
                </a:lnTo>
                <a:lnTo>
                  <a:pt x="700" y="143"/>
                </a:lnTo>
                <a:lnTo>
                  <a:pt x="769" y="185"/>
                </a:lnTo>
                <a:lnTo>
                  <a:pt x="834" y="231"/>
                </a:lnTo>
                <a:lnTo>
                  <a:pt x="896" y="278"/>
                </a:lnTo>
                <a:lnTo>
                  <a:pt x="954" y="327"/>
                </a:lnTo>
                <a:lnTo>
                  <a:pt x="1009" y="378"/>
                </a:lnTo>
                <a:lnTo>
                  <a:pt x="1060" y="433"/>
                </a:lnTo>
                <a:lnTo>
                  <a:pt x="1106" y="487"/>
                </a:lnTo>
                <a:lnTo>
                  <a:pt x="1149" y="544"/>
                </a:lnTo>
                <a:lnTo>
                  <a:pt x="1188" y="603"/>
                </a:lnTo>
                <a:lnTo>
                  <a:pt x="1222" y="663"/>
                </a:lnTo>
                <a:lnTo>
                  <a:pt x="1252" y="724"/>
                </a:lnTo>
                <a:lnTo>
                  <a:pt x="1278" y="786"/>
                </a:lnTo>
                <a:lnTo>
                  <a:pt x="1299" y="849"/>
                </a:lnTo>
                <a:lnTo>
                  <a:pt x="1315" y="913"/>
                </a:lnTo>
                <a:lnTo>
                  <a:pt x="1328" y="977"/>
                </a:lnTo>
                <a:lnTo>
                  <a:pt x="1335" y="1041"/>
                </a:lnTo>
                <a:lnTo>
                  <a:pt x="1337" y="1106"/>
                </a:lnTo>
                <a:lnTo>
                  <a:pt x="1775" y="1106"/>
                </a:lnTo>
                <a:lnTo>
                  <a:pt x="909" y="1725"/>
                </a:lnTo>
                <a:lnTo>
                  <a:pt x="41" y="1107"/>
                </a:lnTo>
                <a:lnTo>
                  <a:pt x="478" y="1107"/>
                </a:lnTo>
              </a:path>
            </a:pathLst>
          </a:custGeom>
          <a:solidFill>
            <a:srgbClr val="314004"/>
          </a:solidFill>
          <a:ln w="0">
            <a:solidFill>
              <a:srgbClr val="3465a4"/>
            </a:solidFill>
          </a:ln>
        </p:spPr>
        <p:style>
          <a:lnRef idx="0"/>
          <a:fillRef idx="0"/>
          <a:effectRef idx="0"/>
          <a:fontRef idx="minor"/>
        </p:style>
      </p:sp>
      <p:sp>
        <p:nvSpPr>
          <p:cNvPr id="263" name=""/>
          <p:cNvSpPr/>
          <p:nvPr/>
        </p:nvSpPr>
        <p:spPr>
          <a:xfrm rot="3895800">
            <a:off x="6904440" y="3144240"/>
            <a:ext cx="1260000" cy="900000"/>
          </a:xfrm>
          <a:custGeom>
            <a:avLst/>
            <a:gdLst/>
            <a:ahLst/>
            <a:rect l="0" t="0" r="r" b="b"/>
            <a:pathLst>
              <a:path w="1776" h="1726">
                <a:moveTo>
                  <a:pt x="478" y="1106"/>
                </a:moveTo>
                <a:lnTo>
                  <a:pt x="476" y="1074"/>
                </a:lnTo>
                <a:lnTo>
                  <a:pt x="473" y="1041"/>
                </a:lnTo>
                <a:lnTo>
                  <a:pt x="466" y="1007"/>
                </a:lnTo>
                <a:lnTo>
                  <a:pt x="458" y="976"/>
                </a:lnTo>
                <a:lnTo>
                  <a:pt x="447" y="944"/>
                </a:lnTo>
                <a:lnTo>
                  <a:pt x="434" y="911"/>
                </a:lnTo>
                <a:lnTo>
                  <a:pt x="420" y="881"/>
                </a:lnTo>
                <a:lnTo>
                  <a:pt x="403" y="851"/>
                </a:lnTo>
                <a:lnTo>
                  <a:pt x="382" y="821"/>
                </a:lnTo>
                <a:lnTo>
                  <a:pt x="360" y="792"/>
                </a:lnTo>
                <a:lnTo>
                  <a:pt x="336" y="764"/>
                </a:lnTo>
                <a:lnTo>
                  <a:pt x="310" y="736"/>
                </a:lnTo>
                <a:lnTo>
                  <a:pt x="283" y="710"/>
                </a:lnTo>
                <a:lnTo>
                  <a:pt x="253" y="685"/>
                </a:lnTo>
                <a:lnTo>
                  <a:pt x="222" y="661"/>
                </a:lnTo>
                <a:lnTo>
                  <a:pt x="188" y="638"/>
                </a:lnTo>
                <a:lnTo>
                  <a:pt x="153" y="616"/>
                </a:lnTo>
                <a:lnTo>
                  <a:pt x="116" y="596"/>
                </a:lnTo>
                <a:lnTo>
                  <a:pt x="80" y="578"/>
                </a:lnTo>
                <a:lnTo>
                  <a:pt x="41" y="559"/>
                </a:lnTo>
                <a:lnTo>
                  <a:pt x="0" y="543"/>
                </a:lnTo>
                <a:lnTo>
                  <a:pt x="398" y="0"/>
                </a:lnTo>
                <a:lnTo>
                  <a:pt x="477" y="31"/>
                </a:lnTo>
                <a:lnTo>
                  <a:pt x="555" y="65"/>
                </a:lnTo>
                <a:lnTo>
                  <a:pt x="628" y="103"/>
                </a:lnTo>
                <a:lnTo>
                  <a:pt x="700" y="143"/>
                </a:lnTo>
                <a:lnTo>
                  <a:pt x="768" y="185"/>
                </a:lnTo>
                <a:lnTo>
                  <a:pt x="833" y="230"/>
                </a:lnTo>
                <a:lnTo>
                  <a:pt x="895" y="277"/>
                </a:lnTo>
                <a:lnTo>
                  <a:pt x="953" y="327"/>
                </a:lnTo>
                <a:lnTo>
                  <a:pt x="1008" y="378"/>
                </a:lnTo>
                <a:lnTo>
                  <a:pt x="1060" y="432"/>
                </a:lnTo>
                <a:lnTo>
                  <a:pt x="1106" y="487"/>
                </a:lnTo>
                <a:lnTo>
                  <a:pt x="1149" y="544"/>
                </a:lnTo>
                <a:lnTo>
                  <a:pt x="1188" y="603"/>
                </a:lnTo>
                <a:lnTo>
                  <a:pt x="1222" y="663"/>
                </a:lnTo>
                <a:lnTo>
                  <a:pt x="1252" y="724"/>
                </a:lnTo>
                <a:lnTo>
                  <a:pt x="1278" y="785"/>
                </a:lnTo>
                <a:lnTo>
                  <a:pt x="1300" y="848"/>
                </a:lnTo>
                <a:lnTo>
                  <a:pt x="1315" y="913"/>
                </a:lnTo>
                <a:lnTo>
                  <a:pt x="1327" y="976"/>
                </a:lnTo>
                <a:lnTo>
                  <a:pt x="1335" y="1040"/>
                </a:lnTo>
                <a:lnTo>
                  <a:pt x="1337" y="1105"/>
                </a:lnTo>
                <a:lnTo>
                  <a:pt x="1775" y="1105"/>
                </a:lnTo>
                <a:lnTo>
                  <a:pt x="908" y="1725"/>
                </a:lnTo>
                <a:lnTo>
                  <a:pt x="40" y="1107"/>
                </a:lnTo>
                <a:lnTo>
                  <a:pt x="478" y="1106"/>
                </a:lnTo>
              </a:path>
            </a:pathLst>
          </a:custGeom>
          <a:solidFill>
            <a:srgbClr val="314004"/>
          </a:solidFill>
          <a:ln w="0">
            <a:solidFill>
              <a:srgbClr val="3465a4"/>
            </a:solidFill>
          </a:ln>
        </p:spPr>
        <p:style>
          <a:lnRef idx="0"/>
          <a:fillRef idx="0"/>
          <a:effectRef idx="0"/>
          <a:fontRef idx="minor"/>
        </p:style>
      </p:sp>
      <p:sp>
        <p:nvSpPr>
          <p:cNvPr id="264" name=""/>
          <p:cNvSpPr/>
          <p:nvPr/>
        </p:nvSpPr>
        <p:spPr>
          <a:xfrm rot="7307400">
            <a:off x="4672440" y="4475880"/>
            <a:ext cx="1260000" cy="900000"/>
          </a:xfrm>
          <a:custGeom>
            <a:avLst/>
            <a:gdLst/>
            <a:ahLst/>
            <a:rect l="0" t="0" r="r" b="b"/>
            <a:pathLst>
              <a:path w="1776" h="1727">
                <a:moveTo>
                  <a:pt x="477" y="1107"/>
                </a:moveTo>
                <a:lnTo>
                  <a:pt x="477" y="1074"/>
                </a:lnTo>
                <a:lnTo>
                  <a:pt x="473" y="1041"/>
                </a:lnTo>
                <a:lnTo>
                  <a:pt x="466" y="1008"/>
                </a:lnTo>
                <a:lnTo>
                  <a:pt x="458" y="976"/>
                </a:lnTo>
                <a:lnTo>
                  <a:pt x="448" y="944"/>
                </a:lnTo>
                <a:lnTo>
                  <a:pt x="435" y="912"/>
                </a:lnTo>
                <a:lnTo>
                  <a:pt x="419" y="881"/>
                </a:lnTo>
                <a:lnTo>
                  <a:pt x="402" y="851"/>
                </a:lnTo>
                <a:lnTo>
                  <a:pt x="382" y="821"/>
                </a:lnTo>
                <a:lnTo>
                  <a:pt x="360" y="792"/>
                </a:lnTo>
                <a:lnTo>
                  <a:pt x="336" y="764"/>
                </a:lnTo>
                <a:lnTo>
                  <a:pt x="312" y="736"/>
                </a:lnTo>
                <a:lnTo>
                  <a:pt x="284" y="710"/>
                </a:lnTo>
                <a:lnTo>
                  <a:pt x="253" y="685"/>
                </a:lnTo>
                <a:lnTo>
                  <a:pt x="223" y="661"/>
                </a:lnTo>
                <a:lnTo>
                  <a:pt x="188" y="637"/>
                </a:lnTo>
                <a:lnTo>
                  <a:pt x="154" y="616"/>
                </a:lnTo>
                <a:lnTo>
                  <a:pt x="117" y="595"/>
                </a:lnTo>
                <a:lnTo>
                  <a:pt x="80" y="577"/>
                </a:lnTo>
                <a:lnTo>
                  <a:pt x="41" y="559"/>
                </a:lnTo>
                <a:lnTo>
                  <a:pt x="0" y="543"/>
                </a:lnTo>
                <a:lnTo>
                  <a:pt x="399" y="0"/>
                </a:lnTo>
                <a:lnTo>
                  <a:pt x="479" y="31"/>
                </a:lnTo>
                <a:lnTo>
                  <a:pt x="555" y="66"/>
                </a:lnTo>
                <a:lnTo>
                  <a:pt x="629" y="103"/>
                </a:lnTo>
                <a:lnTo>
                  <a:pt x="700" y="142"/>
                </a:lnTo>
                <a:lnTo>
                  <a:pt x="769" y="185"/>
                </a:lnTo>
                <a:lnTo>
                  <a:pt x="834" y="231"/>
                </a:lnTo>
                <a:lnTo>
                  <a:pt x="896" y="278"/>
                </a:lnTo>
                <a:lnTo>
                  <a:pt x="954" y="328"/>
                </a:lnTo>
                <a:lnTo>
                  <a:pt x="1009" y="379"/>
                </a:lnTo>
                <a:lnTo>
                  <a:pt x="1061" y="433"/>
                </a:lnTo>
                <a:lnTo>
                  <a:pt x="1106" y="488"/>
                </a:lnTo>
                <a:lnTo>
                  <a:pt x="1150" y="545"/>
                </a:lnTo>
                <a:lnTo>
                  <a:pt x="1188" y="603"/>
                </a:lnTo>
                <a:lnTo>
                  <a:pt x="1222" y="663"/>
                </a:lnTo>
                <a:lnTo>
                  <a:pt x="1252" y="725"/>
                </a:lnTo>
                <a:lnTo>
                  <a:pt x="1278" y="786"/>
                </a:lnTo>
                <a:lnTo>
                  <a:pt x="1299" y="850"/>
                </a:lnTo>
                <a:lnTo>
                  <a:pt x="1315" y="914"/>
                </a:lnTo>
                <a:lnTo>
                  <a:pt x="1328" y="978"/>
                </a:lnTo>
                <a:lnTo>
                  <a:pt x="1335" y="1042"/>
                </a:lnTo>
                <a:lnTo>
                  <a:pt x="1336" y="1107"/>
                </a:lnTo>
                <a:lnTo>
                  <a:pt x="1775" y="1107"/>
                </a:lnTo>
                <a:lnTo>
                  <a:pt x="908" y="1726"/>
                </a:lnTo>
                <a:lnTo>
                  <a:pt x="40" y="1107"/>
                </a:lnTo>
                <a:lnTo>
                  <a:pt x="477" y="1107"/>
                </a:lnTo>
              </a:path>
            </a:pathLst>
          </a:custGeom>
          <a:solidFill>
            <a:srgbClr val="314004"/>
          </a:solidFill>
          <a:ln w="0">
            <a:solidFill>
              <a:srgbClr val="3465a4"/>
            </a:solidFill>
          </a:ln>
        </p:spPr>
        <p:style>
          <a:lnRef idx="0"/>
          <a:fillRef idx="0"/>
          <a:effectRef idx="0"/>
          <a:fontRef idx="minor"/>
        </p:style>
      </p:sp>
      <p:sp>
        <p:nvSpPr>
          <p:cNvPr id="265" name=""/>
          <p:cNvSpPr/>
          <p:nvPr/>
        </p:nvSpPr>
        <p:spPr>
          <a:xfrm rot="10725000">
            <a:off x="2169360" y="3433320"/>
            <a:ext cx="1260000" cy="900000"/>
          </a:xfrm>
          <a:custGeom>
            <a:avLst/>
            <a:gdLst/>
            <a:ahLst/>
            <a:rect l="0" t="0" r="r" b="b"/>
            <a:pathLst>
              <a:path w="1774" h="1726">
                <a:moveTo>
                  <a:pt x="477" y="1107"/>
                </a:moveTo>
                <a:lnTo>
                  <a:pt x="476" y="1074"/>
                </a:lnTo>
                <a:lnTo>
                  <a:pt x="471" y="1041"/>
                </a:lnTo>
                <a:lnTo>
                  <a:pt x="466" y="1008"/>
                </a:lnTo>
                <a:lnTo>
                  <a:pt x="458" y="976"/>
                </a:lnTo>
                <a:lnTo>
                  <a:pt x="446" y="944"/>
                </a:lnTo>
                <a:lnTo>
                  <a:pt x="434" y="912"/>
                </a:lnTo>
                <a:lnTo>
                  <a:pt x="419" y="881"/>
                </a:lnTo>
                <a:lnTo>
                  <a:pt x="401" y="851"/>
                </a:lnTo>
                <a:lnTo>
                  <a:pt x="382" y="821"/>
                </a:lnTo>
                <a:lnTo>
                  <a:pt x="359" y="792"/>
                </a:lnTo>
                <a:lnTo>
                  <a:pt x="335" y="764"/>
                </a:lnTo>
                <a:lnTo>
                  <a:pt x="311" y="736"/>
                </a:lnTo>
                <a:lnTo>
                  <a:pt x="282" y="710"/>
                </a:lnTo>
                <a:lnTo>
                  <a:pt x="253" y="685"/>
                </a:lnTo>
                <a:lnTo>
                  <a:pt x="221" y="661"/>
                </a:lnTo>
                <a:lnTo>
                  <a:pt x="188" y="638"/>
                </a:lnTo>
                <a:lnTo>
                  <a:pt x="153" y="616"/>
                </a:lnTo>
                <a:lnTo>
                  <a:pt x="116" y="597"/>
                </a:lnTo>
                <a:lnTo>
                  <a:pt x="79" y="577"/>
                </a:lnTo>
                <a:lnTo>
                  <a:pt x="40" y="559"/>
                </a:lnTo>
                <a:lnTo>
                  <a:pt x="0" y="543"/>
                </a:lnTo>
                <a:lnTo>
                  <a:pt x="398" y="0"/>
                </a:lnTo>
                <a:lnTo>
                  <a:pt x="476" y="32"/>
                </a:lnTo>
                <a:lnTo>
                  <a:pt x="554" y="66"/>
                </a:lnTo>
                <a:lnTo>
                  <a:pt x="628" y="102"/>
                </a:lnTo>
                <a:lnTo>
                  <a:pt x="699" y="143"/>
                </a:lnTo>
                <a:lnTo>
                  <a:pt x="768" y="185"/>
                </a:lnTo>
                <a:lnTo>
                  <a:pt x="833" y="230"/>
                </a:lnTo>
                <a:lnTo>
                  <a:pt x="895" y="278"/>
                </a:lnTo>
                <a:lnTo>
                  <a:pt x="953" y="327"/>
                </a:lnTo>
                <a:lnTo>
                  <a:pt x="1008" y="378"/>
                </a:lnTo>
                <a:lnTo>
                  <a:pt x="1059" y="432"/>
                </a:lnTo>
                <a:lnTo>
                  <a:pt x="1105" y="487"/>
                </a:lnTo>
                <a:lnTo>
                  <a:pt x="1148" y="544"/>
                </a:lnTo>
                <a:lnTo>
                  <a:pt x="1188" y="603"/>
                </a:lnTo>
                <a:lnTo>
                  <a:pt x="1221" y="663"/>
                </a:lnTo>
                <a:lnTo>
                  <a:pt x="1251" y="724"/>
                </a:lnTo>
                <a:lnTo>
                  <a:pt x="1278" y="786"/>
                </a:lnTo>
                <a:lnTo>
                  <a:pt x="1298" y="849"/>
                </a:lnTo>
                <a:lnTo>
                  <a:pt x="1314" y="913"/>
                </a:lnTo>
                <a:lnTo>
                  <a:pt x="1327" y="977"/>
                </a:lnTo>
                <a:lnTo>
                  <a:pt x="1333" y="1041"/>
                </a:lnTo>
                <a:lnTo>
                  <a:pt x="1336" y="1106"/>
                </a:lnTo>
                <a:lnTo>
                  <a:pt x="1773" y="1105"/>
                </a:lnTo>
                <a:lnTo>
                  <a:pt x="907" y="1725"/>
                </a:lnTo>
                <a:lnTo>
                  <a:pt x="40" y="1107"/>
                </a:lnTo>
                <a:lnTo>
                  <a:pt x="477" y="1107"/>
                </a:lnTo>
              </a:path>
            </a:pathLst>
          </a:custGeom>
          <a:solidFill>
            <a:srgbClr val="314004"/>
          </a:solidFill>
          <a:ln w="0">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itle 1_12"/>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2800" spc="-1" strike="noStrike">
                <a:solidFill>
                  <a:srgbClr val="595959"/>
                </a:solidFill>
                <a:latin typeface="Avenir Heavy"/>
              </a:rPr>
              <a:t>Resultados</a:t>
            </a:r>
            <a:endParaRPr b="0" lang="es-MX" sz="2800" spc="-1" strike="noStrike">
              <a:latin typeface="Arial"/>
            </a:endParaRPr>
          </a:p>
        </p:txBody>
      </p:sp>
      <p:pic>
        <p:nvPicPr>
          <p:cNvPr id="267" name="Imagen 5_15" descr=""/>
          <p:cNvPicPr/>
          <p:nvPr/>
        </p:nvPicPr>
        <p:blipFill>
          <a:blip r:embed="rId1"/>
          <a:srcRect l="65429" t="0" r="0" b="0"/>
          <a:stretch/>
        </p:blipFill>
        <p:spPr>
          <a:xfrm>
            <a:off x="0" y="780120"/>
            <a:ext cx="3483720" cy="230760"/>
          </a:xfrm>
          <a:prstGeom prst="rect">
            <a:avLst/>
          </a:prstGeom>
          <a:ln w="0">
            <a:noFill/>
          </a:ln>
        </p:spPr>
      </p:pic>
      <p:pic>
        <p:nvPicPr>
          <p:cNvPr id="268" name="Imagen 6_15" descr=""/>
          <p:cNvPicPr/>
          <p:nvPr/>
        </p:nvPicPr>
        <p:blipFill>
          <a:blip r:embed="rId2"/>
          <a:stretch/>
        </p:blipFill>
        <p:spPr>
          <a:xfrm>
            <a:off x="7171200" y="334080"/>
            <a:ext cx="2701800" cy="471960"/>
          </a:xfrm>
          <a:prstGeom prst="rect">
            <a:avLst/>
          </a:prstGeom>
          <a:ln w="0">
            <a:noFill/>
          </a:ln>
        </p:spPr>
      </p:pic>
      <p:pic>
        <p:nvPicPr>
          <p:cNvPr id="269" name="Imagen 8_15" descr=""/>
          <p:cNvPicPr/>
          <p:nvPr/>
        </p:nvPicPr>
        <p:blipFill>
          <a:blip r:embed="rId3">
            <a:alphaModFix amt="73000"/>
          </a:blip>
          <a:stretch/>
        </p:blipFill>
        <p:spPr>
          <a:xfrm flipH="1">
            <a:off x="7666200" y="4762800"/>
            <a:ext cx="2413440" cy="955800"/>
          </a:xfrm>
          <a:prstGeom prst="rect">
            <a:avLst/>
          </a:prstGeom>
          <a:ln w="0">
            <a:noFill/>
          </a:ln>
        </p:spPr>
      </p:pic>
      <p:sp>
        <p:nvSpPr>
          <p:cNvPr id="270" name="CuadroTexto 11_6"/>
          <p:cNvSpPr/>
          <p:nvPr/>
        </p:nvSpPr>
        <p:spPr>
          <a:xfrm>
            <a:off x="297360" y="1024200"/>
            <a:ext cx="9524160" cy="63828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1800" spc="-1" strike="noStrike">
                <a:solidFill>
                  <a:srgbClr val="595959"/>
                </a:solidFill>
                <a:latin typeface="Avery light"/>
              </a:rPr>
              <a:t>Creación de sistema simulado de PSP con software libre BLENDER para obtención de imágenes con proyección de franjas desfasados 2</a:t>
            </a:r>
            <a:r>
              <a:rPr b="0" lang="es-MX" sz="1800" spc="-1" strike="noStrike">
                <a:solidFill>
                  <a:srgbClr val="595959"/>
                </a:solidFill>
                <a:latin typeface="Avery light"/>
                <a:ea typeface="Times New Roman"/>
              </a:rPr>
              <a:t>π</a:t>
            </a:r>
            <a:r>
              <a:rPr b="0" lang="es-MX" sz="1800" spc="-1" strike="noStrike">
                <a:solidFill>
                  <a:srgbClr val="595959"/>
                </a:solidFill>
                <a:latin typeface="Avery light"/>
              </a:rPr>
              <a:t>/3, mascara e imagen de objeto real.</a:t>
            </a:r>
            <a:endParaRPr b="0" lang="es-MX" sz="1800" spc="-1" strike="noStrike">
              <a:latin typeface="Avery light"/>
            </a:endParaRPr>
          </a:p>
        </p:txBody>
      </p:sp>
      <p:pic>
        <p:nvPicPr>
          <p:cNvPr id="271" name="" descr=""/>
          <p:cNvPicPr/>
          <p:nvPr/>
        </p:nvPicPr>
        <p:blipFill>
          <a:blip r:embed="rId4"/>
          <a:stretch/>
        </p:blipFill>
        <p:spPr>
          <a:xfrm>
            <a:off x="396000" y="1642320"/>
            <a:ext cx="4500000" cy="3114720"/>
          </a:xfrm>
          <a:prstGeom prst="rect">
            <a:avLst/>
          </a:prstGeom>
          <a:ln w="0">
            <a:noFill/>
          </a:ln>
        </p:spPr>
      </p:pic>
      <p:pic>
        <p:nvPicPr>
          <p:cNvPr id="272" name="" descr=""/>
          <p:cNvPicPr/>
          <p:nvPr/>
        </p:nvPicPr>
        <p:blipFill>
          <a:blip r:embed="rId5"/>
          <a:stretch/>
        </p:blipFill>
        <p:spPr>
          <a:xfrm>
            <a:off x="3960000" y="1662480"/>
            <a:ext cx="2599560" cy="1949760"/>
          </a:xfrm>
          <a:prstGeom prst="rect">
            <a:avLst/>
          </a:prstGeom>
          <a:ln w="0">
            <a:noFill/>
          </a:ln>
        </p:spPr>
      </p:pic>
      <p:pic>
        <p:nvPicPr>
          <p:cNvPr id="273" name="" descr=""/>
          <p:cNvPicPr/>
          <p:nvPr/>
        </p:nvPicPr>
        <p:blipFill>
          <a:blip r:embed="rId6"/>
          <a:stretch/>
        </p:blipFill>
        <p:spPr>
          <a:xfrm>
            <a:off x="6811200" y="1662480"/>
            <a:ext cx="2548800" cy="1911600"/>
          </a:xfrm>
          <a:prstGeom prst="rect">
            <a:avLst/>
          </a:prstGeom>
          <a:ln w="0">
            <a:noFill/>
          </a:ln>
        </p:spPr>
      </p:pic>
      <p:sp>
        <p:nvSpPr>
          <p:cNvPr id="274" name=""/>
          <p:cNvSpPr/>
          <p:nvPr/>
        </p:nvSpPr>
        <p:spPr>
          <a:xfrm>
            <a:off x="4644000" y="2520000"/>
            <a:ext cx="90000" cy="90000"/>
          </a:xfrm>
          <a:prstGeom prst="ellipse">
            <a:avLst/>
          </a:prstGeom>
          <a:solidFill>
            <a:srgbClr val="729fcf"/>
          </a:solidFill>
          <a:ln w="0">
            <a:solidFill>
              <a:srgbClr val="3465a4"/>
            </a:solidFill>
          </a:ln>
        </p:spPr>
        <p:style>
          <a:lnRef idx="0"/>
          <a:fillRef idx="0"/>
          <a:effectRef idx="0"/>
          <a:fontRef idx="minor"/>
        </p:style>
      </p:sp>
      <p:sp>
        <p:nvSpPr>
          <p:cNvPr id="275" name=""/>
          <p:cNvSpPr/>
          <p:nvPr/>
        </p:nvSpPr>
        <p:spPr>
          <a:xfrm>
            <a:off x="5580360" y="2520360"/>
            <a:ext cx="90000" cy="90000"/>
          </a:xfrm>
          <a:prstGeom prst="ellipse">
            <a:avLst/>
          </a:prstGeom>
          <a:solidFill>
            <a:srgbClr val="729fcf"/>
          </a:solidFill>
          <a:ln w="0">
            <a:solidFill>
              <a:srgbClr val="3465a4"/>
            </a:solidFill>
          </a:ln>
        </p:spPr>
        <p:style>
          <a:lnRef idx="0"/>
          <a:fillRef idx="0"/>
          <a:effectRef idx="0"/>
          <a:fontRef idx="minor"/>
        </p:style>
      </p:sp>
      <p:sp>
        <p:nvSpPr>
          <p:cNvPr id="276" name=""/>
          <p:cNvSpPr/>
          <p:nvPr/>
        </p:nvSpPr>
        <p:spPr>
          <a:xfrm>
            <a:off x="6516720" y="2520720"/>
            <a:ext cx="90000" cy="90000"/>
          </a:xfrm>
          <a:prstGeom prst="ellipse">
            <a:avLst/>
          </a:prstGeom>
          <a:solidFill>
            <a:srgbClr val="729fcf"/>
          </a:solidFill>
          <a:ln w="0">
            <a:solidFill>
              <a:srgbClr val="3465a4"/>
            </a:solidFill>
          </a:ln>
        </p:spPr>
        <p:style>
          <a:lnRef idx="0"/>
          <a:fillRef idx="0"/>
          <a:effectRef idx="0"/>
          <a:fontRef idx="minor"/>
        </p:style>
      </p:sp>
      <p:sp>
        <p:nvSpPr>
          <p:cNvPr id="277" name=""/>
          <p:cNvSpPr/>
          <p:nvPr/>
        </p:nvSpPr>
        <p:spPr>
          <a:xfrm>
            <a:off x="6048720" y="2521080"/>
            <a:ext cx="90000" cy="90000"/>
          </a:xfrm>
          <a:prstGeom prst="ellipse">
            <a:avLst/>
          </a:prstGeom>
          <a:solidFill>
            <a:srgbClr val="729fcf"/>
          </a:solidFill>
          <a:ln w="0">
            <a:solidFill>
              <a:srgbClr val="3465a4"/>
            </a:solidFill>
          </a:ln>
        </p:spPr>
        <p:style>
          <a:lnRef idx="0"/>
          <a:fillRef idx="0"/>
          <a:effectRef idx="0"/>
          <a:fontRef idx="minor"/>
        </p:style>
      </p:sp>
      <p:sp>
        <p:nvSpPr>
          <p:cNvPr id="278" name=""/>
          <p:cNvSpPr/>
          <p:nvPr/>
        </p:nvSpPr>
        <p:spPr>
          <a:xfrm>
            <a:off x="5112360" y="2521440"/>
            <a:ext cx="90000" cy="90000"/>
          </a:xfrm>
          <a:prstGeom prst="ellipse">
            <a:avLst/>
          </a:prstGeom>
          <a:solidFill>
            <a:srgbClr val="729fcf"/>
          </a:solidFill>
          <a:ln w="0">
            <a:solidFill>
              <a:srgbClr val="3465a4"/>
            </a:solidFill>
          </a:ln>
        </p:spPr>
        <p:style>
          <a:lnRef idx="0"/>
          <a:fillRef idx="0"/>
          <a:effectRef idx="0"/>
          <a:fontRef idx="minor"/>
        </p:style>
      </p:sp>
      <p:sp>
        <p:nvSpPr>
          <p:cNvPr id="279" name=""/>
          <p:cNvSpPr/>
          <p:nvPr/>
        </p:nvSpPr>
        <p:spPr>
          <a:xfrm>
            <a:off x="7489800" y="2522520"/>
            <a:ext cx="90000" cy="90000"/>
          </a:xfrm>
          <a:prstGeom prst="ellipse">
            <a:avLst/>
          </a:prstGeom>
          <a:solidFill>
            <a:srgbClr val="729fcf"/>
          </a:solidFill>
          <a:ln w="0">
            <a:solidFill>
              <a:srgbClr val="3465a4"/>
            </a:solidFill>
          </a:ln>
        </p:spPr>
        <p:style>
          <a:lnRef idx="0"/>
          <a:fillRef idx="0"/>
          <a:effectRef idx="0"/>
          <a:fontRef idx="minor"/>
        </p:style>
      </p:sp>
      <p:sp>
        <p:nvSpPr>
          <p:cNvPr id="280" name=""/>
          <p:cNvSpPr/>
          <p:nvPr/>
        </p:nvSpPr>
        <p:spPr>
          <a:xfrm>
            <a:off x="7940160" y="2522520"/>
            <a:ext cx="90000" cy="90000"/>
          </a:xfrm>
          <a:prstGeom prst="ellipse">
            <a:avLst/>
          </a:prstGeom>
          <a:solidFill>
            <a:srgbClr val="729fcf"/>
          </a:solidFill>
          <a:ln w="0">
            <a:solidFill>
              <a:srgbClr val="3465a4"/>
            </a:solidFill>
          </a:ln>
        </p:spPr>
        <p:style>
          <a:lnRef idx="0"/>
          <a:fillRef idx="0"/>
          <a:effectRef idx="0"/>
          <a:fontRef idx="minor"/>
        </p:style>
      </p:sp>
      <p:sp>
        <p:nvSpPr>
          <p:cNvPr id="281" name=""/>
          <p:cNvSpPr/>
          <p:nvPr/>
        </p:nvSpPr>
        <p:spPr>
          <a:xfrm>
            <a:off x="9290520" y="2522520"/>
            <a:ext cx="90000" cy="90000"/>
          </a:xfrm>
          <a:prstGeom prst="ellipse">
            <a:avLst/>
          </a:prstGeom>
          <a:solidFill>
            <a:srgbClr val="729fcf"/>
          </a:solidFill>
          <a:ln w="0">
            <a:solidFill>
              <a:srgbClr val="3465a4"/>
            </a:solidFill>
          </a:ln>
        </p:spPr>
        <p:style>
          <a:lnRef idx="0"/>
          <a:fillRef idx="0"/>
          <a:effectRef idx="0"/>
          <a:fontRef idx="minor"/>
        </p:style>
      </p:sp>
      <p:sp>
        <p:nvSpPr>
          <p:cNvPr id="282" name=""/>
          <p:cNvSpPr/>
          <p:nvPr/>
        </p:nvSpPr>
        <p:spPr>
          <a:xfrm>
            <a:off x="8390160" y="2522520"/>
            <a:ext cx="90000" cy="90000"/>
          </a:xfrm>
          <a:prstGeom prst="ellipse">
            <a:avLst/>
          </a:prstGeom>
          <a:solidFill>
            <a:srgbClr val="729fcf"/>
          </a:solidFill>
          <a:ln w="0">
            <a:solidFill>
              <a:srgbClr val="3465a4"/>
            </a:solidFill>
          </a:ln>
        </p:spPr>
        <p:style>
          <a:lnRef idx="0"/>
          <a:fillRef idx="0"/>
          <a:effectRef idx="0"/>
          <a:fontRef idx="minor"/>
        </p:style>
      </p:sp>
      <p:sp>
        <p:nvSpPr>
          <p:cNvPr id="283" name=""/>
          <p:cNvSpPr/>
          <p:nvPr/>
        </p:nvSpPr>
        <p:spPr>
          <a:xfrm>
            <a:off x="8840520" y="2522520"/>
            <a:ext cx="90000" cy="90000"/>
          </a:xfrm>
          <a:prstGeom prst="ellipse">
            <a:avLst/>
          </a:prstGeom>
          <a:solidFill>
            <a:srgbClr val="729fcf"/>
          </a:solidFill>
          <a:ln w="0">
            <a:solidFill>
              <a:srgbClr val="3465a4"/>
            </a:solidFill>
          </a:ln>
        </p:spPr>
        <p:style>
          <a:lnRef idx="0"/>
          <a:fillRef idx="0"/>
          <a:effectRef idx="0"/>
          <a:fontRef idx="minor"/>
        </p:style>
      </p:sp>
      <p:sp>
        <p:nvSpPr>
          <p:cNvPr id="284" name=""/>
          <p:cNvSpPr txBox="1"/>
          <p:nvPr/>
        </p:nvSpPr>
        <p:spPr>
          <a:xfrm>
            <a:off x="887040" y="4829760"/>
            <a:ext cx="8293320" cy="751680"/>
          </a:xfrm>
          <a:prstGeom prst="rect">
            <a:avLst/>
          </a:prstGeom>
          <a:noFill/>
          <a:ln w="0">
            <a:noFill/>
          </a:ln>
        </p:spPr>
        <p:txBody>
          <a:bodyPr lIns="90000" rIns="90000" tIns="45000" bIns="45000">
            <a:noAutofit/>
          </a:bodyPr>
          <a:p>
            <a:r>
              <a:rPr b="0" lang="es-MX" sz="1400" spc="-1" strike="noStrike">
                <a:solidFill>
                  <a:srgbClr val="000000"/>
                </a:solidFill>
                <a:latin typeface="Avery light"/>
                <a:ea typeface="Microsoft YaHei"/>
              </a:rPr>
              <a:t>Fig. 7. Representación de sistema simulado de PSP desarrollado con software libre BLENDER. Consta de una cámara representado y un proyector representado por una lampara proyectando franjas con un cambio de fase de </a:t>
            </a:r>
            <a:r>
              <a:rPr b="0" lang="es-MX" sz="1400" spc="-1" strike="noStrike">
                <a:solidFill>
                  <a:srgbClr val="000000"/>
                </a:solidFill>
                <a:latin typeface="Avery light"/>
                <a:ea typeface="Microsoft YaHei"/>
              </a:rPr>
              <a:t>2</a:t>
            </a:r>
            <a:r>
              <a:rPr b="0" lang="es-MX" sz="1400" spc="-1" strike="noStrike">
                <a:solidFill>
                  <a:srgbClr val="000000"/>
                </a:solidFill>
                <a:latin typeface="Avery light"/>
                <a:ea typeface="Times New Roman"/>
              </a:rPr>
              <a:t>π</a:t>
            </a:r>
            <a:r>
              <a:rPr b="0" lang="es-MX" sz="1400" spc="-1" strike="noStrike">
                <a:solidFill>
                  <a:srgbClr val="000000"/>
                </a:solidFill>
                <a:latin typeface="Avery light"/>
                <a:ea typeface="Microsoft YaHei"/>
              </a:rPr>
              <a:t>/3</a:t>
            </a:r>
            <a:r>
              <a:rPr b="0" lang="es-MX" sz="1400" spc="-1" strike="noStrike">
                <a:solidFill>
                  <a:srgbClr val="000000"/>
                </a:solidFill>
                <a:latin typeface="Avery light"/>
                <a:ea typeface="Microsoft YaHei"/>
              </a:rPr>
              <a:t>.</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itle 1_22"/>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2800" spc="-1" strike="noStrike">
                <a:solidFill>
                  <a:srgbClr val="595959"/>
                </a:solidFill>
                <a:latin typeface="Avenir Heavy"/>
              </a:rPr>
              <a:t>Resultados</a:t>
            </a:r>
            <a:endParaRPr b="0" lang="es-MX" sz="2800" spc="-1" strike="noStrike">
              <a:latin typeface="Arial"/>
            </a:endParaRPr>
          </a:p>
        </p:txBody>
      </p:sp>
      <p:pic>
        <p:nvPicPr>
          <p:cNvPr id="286" name="Imagen 5_25" descr=""/>
          <p:cNvPicPr/>
          <p:nvPr/>
        </p:nvPicPr>
        <p:blipFill>
          <a:blip r:embed="rId1"/>
          <a:srcRect l="65429" t="0" r="0" b="0"/>
          <a:stretch/>
        </p:blipFill>
        <p:spPr>
          <a:xfrm>
            <a:off x="0" y="780120"/>
            <a:ext cx="3483720" cy="230760"/>
          </a:xfrm>
          <a:prstGeom prst="rect">
            <a:avLst/>
          </a:prstGeom>
          <a:ln w="0">
            <a:noFill/>
          </a:ln>
        </p:spPr>
      </p:pic>
      <p:pic>
        <p:nvPicPr>
          <p:cNvPr id="287" name="Imagen 6_25" descr=""/>
          <p:cNvPicPr/>
          <p:nvPr/>
        </p:nvPicPr>
        <p:blipFill>
          <a:blip r:embed="rId2"/>
          <a:stretch/>
        </p:blipFill>
        <p:spPr>
          <a:xfrm>
            <a:off x="7171200" y="334080"/>
            <a:ext cx="2701800" cy="471960"/>
          </a:xfrm>
          <a:prstGeom prst="rect">
            <a:avLst/>
          </a:prstGeom>
          <a:ln w="0">
            <a:noFill/>
          </a:ln>
        </p:spPr>
      </p:pic>
      <p:sp>
        <p:nvSpPr>
          <p:cNvPr id="288" name="CuadroTexto 11_15"/>
          <p:cNvSpPr/>
          <p:nvPr/>
        </p:nvSpPr>
        <p:spPr>
          <a:xfrm>
            <a:off x="297360" y="1024200"/>
            <a:ext cx="9524160" cy="11869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1800" spc="-1" strike="noStrike">
                <a:solidFill>
                  <a:srgbClr val="595959"/>
                </a:solidFill>
                <a:latin typeface="Avery light"/>
              </a:rPr>
              <a:t>Con el simulador del sistema implementado, se establecen 3 patrones de franjas con un cambio de fase de 2</a:t>
            </a:r>
            <a:r>
              <a:rPr b="0" lang="es-MX" sz="1800" spc="-1" strike="noStrike">
                <a:solidFill>
                  <a:srgbClr val="595959"/>
                </a:solidFill>
                <a:latin typeface="Avery light"/>
                <a:ea typeface="Times New Roman"/>
              </a:rPr>
              <a:t>π/3 bajo condiciones de luz ambiental y reflectante constante en el renderizado final, estos establecidos en las lamparas usadas</a:t>
            </a:r>
            <a:r>
              <a:rPr b="0" lang="es-MX" sz="1800" spc="-1" strike="noStrike">
                <a:solidFill>
                  <a:srgbClr val="595959"/>
                </a:solidFill>
                <a:latin typeface="Avery light"/>
              </a:rPr>
              <a:t>. Las ecuaciones para cada patrón de franjas son las siguientes:</a:t>
            </a:r>
            <a:endParaRPr b="0" lang="es-MX" sz="1800" spc="-1" strike="noStrike">
              <a:latin typeface="Avery light"/>
            </a:endParaRPr>
          </a:p>
        </p:txBody>
      </p:sp>
      <mc:AlternateContent>
        <mc:Choice xmlns:a14="http://schemas.microsoft.com/office/drawing/2010/main" Requires="a14">
          <p:sp>
            <p:nvSpPr>
              <p:cNvPr id="289" name=""/>
              <p:cNvSpPr txBox="1"/>
              <p:nvPr/>
            </p:nvSpPr>
            <p:spPr>
              <a:xfrm>
                <a:off x="2955600" y="2613600"/>
                <a:ext cx="2444400" cy="374400"/>
              </a:xfrm>
              <a:prstGeom prst="rect">
                <a:avLst/>
              </a:prstGeom>
            </p:spPr>
            <p:txBody>
              <a:bodyPr/>
              <a:p>
                <a14:m>
                  <m:oMath xmlns:m="http://schemas.openxmlformats.org/officeDocument/2006/math">
                    <m:sSub>
                      <m:e>
                        <m:r>
                          <m:t xml:space="preserve">I</m:t>
                        </m:r>
                      </m:e>
                      <m:sub>
                        <m:r>
                          <m:t xml:space="preserve">L</m:t>
                        </m:r>
                        <m:r>
                          <m:t xml:space="preserve">0</m:t>
                        </m:r>
                      </m:sub>
                    </m:sSub>
                    <m:r>
                      <m:t xml:space="preserve">=</m:t>
                    </m:r>
                    <m:sSub>
                      <m:e>
                        <m:r>
                          <m:t xml:space="preserve">A</m:t>
                        </m:r>
                      </m:e>
                      <m:sub>
                        <m:r>
                          <m:t xml:space="preserve">L</m:t>
                        </m:r>
                      </m:sub>
                    </m:sSub>
                    <m:r>
                      <m:t xml:space="preserve">+</m:t>
                    </m:r>
                    <m:sSub>
                      <m:e>
                        <m:r>
                          <m:t xml:space="preserve">B</m:t>
                        </m:r>
                      </m:e>
                      <m:sub>
                        <m:r>
                          <m:t xml:space="preserve">L</m:t>
                        </m:r>
                      </m:sub>
                    </m:sSub>
                    <m:r>
                      <m:t xml:space="preserve">cos</m:t>
                    </m:r>
                    <m:d>
                      <m:dPr>
                        <m:begChr m:val="("/>
                        <m:endChr m:val=")"/>
                      </m:dPr>
                      <m:e>
                        <m:sSub>
                          <m:e>
                            <m:r>
                              <m:t xml:space="preserve">Φ</m:t>
                            </m:r>
                          </m:e>
                          <m:sub>
                            <m:r>
                              <m:t xml:space="preserve">L</m:t>
                            </m:r>
                          </m:sub>
                        </m:sSub>
                      </m:e>
                    </m:d>
                  </m:oMath>
                </a14:m>
              </a:p>
            </p:txBody>
          </p:sp>
        </mc:Choice>
        <mc:Fallback/>
      </mc:AlternateContent>
      <mc:AlternateContent>
        <mc:Choice xmlns:a14="http://schemas.microsoft.com/office/drawing/2010/main" Requires="a14">
          <p:sp>
            <p:nvSpPr>
              <p:cNvPr id="290" name=""/>
              <p:cNvSpPr txBox="1"/>
              <p:nvPr/>
            </p:nvSpPr>
            <p:spPr>
              <a:xfrm>
                <a:off x="2960280" y="3060000"/>
                <a:ext cx="3268800" cy="374400"/>
              </a:xfrm>
              <a:prstGeom prst="rect">
                <a:avLst/>
              </a:prstGeom>
            </p:spPr>
            <p:txBody>
              <a:bodyPr/>
              <a:p>
                <a14:m>
                  <m:oMath xmlns:m="http://schemas.openxmlformats.org/officeDocument/2006/math">
                    <m:sSub>
                      <m:e>
                        <m:r>
                          <m:t xml:space="preserve">I</m:t>
                        </m:r>
                      </m:e>
                      <m:sub>
                        <m:r>
                          <m:t xml:space="preserve">L</m:t>
                        </m:r>
                        <m:r>
                          <m:t xml:space="preserve">1</m:t>
                        </m:r>
                      </m:sub>
                    </m:sSub>
                    <m:r>
                      <m:t xml:space="preserve">=</m:t>
                    </m:r>
                    <m:sSub>
                      <m:e>
                        <m:r>
                          <m:t xml:space="preserve">A</m:t>
                        </m:r>
                      </m:e>
                      <m:sub>
                        <m:r>
                          <m:t xml:space="preserve">L</m:t>
                        </m:r>
                      </m:sub>
                    </m:sSub>
                    <m:r>
                      <m:t xml:space="preserve">+</m:t>
                    </m:r>
                    <m:sSub>
                      <m:e>
                        <m:r>
                          <m:t xml:space="preserve">B</m:t>
                        </m:r>
                      </m:e>
                      <m:sub>
                        <m:r>
                          <m:t xml:space="preserve">L</m:t>
                        </m:r>
                      </m:sub>
                    </m:sSub>
                    <m:r>
                      <m:t xml:space="preserve">cos</m:t>
                    </m:r>
                    <m:d>
                      <m:dPr>
                        <m:begChr m:val="("/>
                        <m:endChr m:val=")"/>
                      </m:dPr>
                      <m:e>
                        <m:sSub>
                          <m:e>
                            <m:r>
                              <m:t xml:space="preserve">Φ</m:t>
                            </m:r>
                          </m:e>
                          <m:sub>
                            <m:r>
                              <m:t xml:space="preserve">L</m:t>
                            </m:r>
                          </m:sub>
                        </m:sSub>
                        <m:r>
                          <m:t xml:space="preserve">+</m:t>
                        </m:r>
                        <m:r>
                          <m:t xml:space="preserve">2</m:t>
                        </m:r>
                        <m:f>
                          <m:fPr>
                            <m:type m:val="lin"/>
                          </m:fPr>
                          <m:num>
                            <m:r>
                              <m:t xml:space="preserve">π</m:t>
                            </m:r>
                          </m:num>
                          <m:den>
                            <m:r>
                              <m:t xml:space="preserve">3</m:t>
                            </m:r>
                          </m:den>
                        </m:f>
                      </m:e>
                    </m:d>
                  </m:oMath>
                </a14:m>
              </a:p>
            </p:txBody>
          </p:sp>
        </mc:Choice>
        <mc:Fallback/>
      </mc:AlternateContent>
      <mc:AlternateContent>
        <mc:Choice xmlns:a14="http://schemas.microsoft.com/office/drawing/2010/main" Requires="a14">
          <p:sp>
            <p:nvSpPr>
              <p:cNvPr id="291" name=""/>
              <p:cNvSpPr txBox="1"/>
              <p:nvPr/>
            </p:nvSpPr>
            <p:spPr>
              <a:xfrm>
                <a:off x="2990520" y="3584880"/>
                <a:ext cx="3272400" cy="374400"/>
              </a:xfrm>
              <a:prstGeom prst="rect">
                <a:avLst/>
              </a:prstGeom>
            </p:spPr>
            <p:txBody>
              <a:bodyPr/>
              <a:p>
                <a14:m>
                  <m:oMath xmlns:m="http://schemas.openxmlformats.org/officeDocument/2006/math">
                    <m:sSub>
                      <m:e>
                        <m:r>
                          <m:t xml:space="preserve">I</m:t>
                        </m:r>
                      </m:e>
                      <m:sub>
                        <m:r>
                          <m:t xml:space="preserve">L</m:t>
                        </m:r>
                        <m:r>
                          <m:t xml:space="preserve">2</m:t>
                        </m:r>
                      </m:sub>
                    </m:sSub>
                    <m:r>
                      <m:t xml:space="preserve">=</m:t>
                    </m:r>
                    <m:sSub>
                      <m:e>
                        <m:r>
                          <m:t xml:space="preserve">A</m:t>
                        </m:r>
                      </m:e>
                      <m:sub>
                        <m:r>
                          <m:t xml:space="preserve">L</m:t>
                        </m:r>
                      </m:sub>
                    </m:sSub>
                    <m:r>
                      <m:t xml:space="preserve">+</m:t>
                    </m:r>
                    <m:sSub>
                      <m:e>
                        <m:r>
                          <m:t xml:space="preserve">B</m:t>
                        </m:r>
                      </m:e>
                      <m:sub>
                        <m:r>
                          <m:t xml:space="preserve">L</m:t>
                        </m:r>
                      </m:sub>
                    </m:sSub>
                    <m:r>
                      <m:t xml:space="preserve">cos</m:t>
                    </m:r>
                    <m:d>
                      <m:dPr>
                        <m:begChr m:val="("/>
                        <m:endChr m:val=")"/>
                      </m:dPr>
                      <m:e>
                        <m:sSub>
                          <m:e>
                            <m:r>
                              <m:t xml:space="preserve">Φ</m:t>
                            </m:r>
                          </m:e>
                          <m:sub>
                            <m:r>
                              <m:t xml:space="preserve">L</m:t>
                            </m:r>
                          </m:sub>
                        </m:sSub>
                        <m:r>
                          <m:t xml:space="preserve">+</m:t>
                        </m:r>
                        <m:r>
                          <m:t xml:space="preserve">4</m:t>
                        </m:r>
                        <m:f>
                          <m:fPr>
                            <m:type m:val="lin"/>
                          </m:fPr>
                          <m:num>
                            <m:r>
                              <m:t xml:space="preserve">π</m:t>
                            </m:r>
                          </m:num>
                          <m:den>
                            <m:r>
                              <m:t xml:space="preserve">3</m:t>
                            </m:r>
                          </m:den>
                        </m:f>
                      </m:e>
                    </m:d>
                  </m:oMath>
                </a14:m>
              </a:p>
            </p:txBody>
          </p:sp>
        </mc:Choice>
        <mc:Fallback/>
      </mc:AlternateContent>
      <p:sp>
        <p:nvSpPr>
          <p:cNvPr id="292" name=""/>
          <p:cNvSpPr txBox="1"/>
          <p:nvPr/>
        </p:nvSpPr>
        <p:spPr>
          <a:xfrm>
            <a:off x="6336000" y="2606040"/>
            <a:ext cx="1080000" cy="602280"/>
          </a:xfrm>
          <a:prstGeom prst="rect">
            <a:avLst/>
          </a:prstGeom>
          <a:noFill/>
          <a:ln w="0">
            <a:noFill/>
          </a:ln>
        </p:spPr>
        <p:txBody>
          <a:bodyPr lIns="90000" rIns="90000" tIns="45000" bIns="45000">
            <a:noAutofit/>
          </a:bodyPr>
          <a:p>
            <a:r>
              <a:rPr b="0" lang="es-MX" sz="1800" spc="-1" strike="noStrike">
                <a:latin typeface="Arial"/>
              </a:rPr>
              <a:t>Ecu. 1)</a:t>
            </a:r>
            <a:endParaRPr b="0" lang="es-MX" sz="1800" spc="-1" strike="noStrike">
              <a:latin typeface="Arial"/>
            </a:endParaRPr>
          </a:p>
        </p:txBody>
      </p:sp>
      <p:sp>
        <p:nvSpPr>
          <p:cNvPr id="293" name=""/>
          <p:cNvSpPr txBox="1"/>
          <p:nvPr/>
        </p:nvSpPr>
        <p:spPr>
          <a:xfrm>
            <a:off x="6336000" y="3038400"/>
            <a:ext cx="1080000" cy="602280"/>
          </a:xfrm>
          <a:prstGeom prst="rect">
            <a:avLst/>
          </a:prstGeom>
          <a:noFill/>
          <a:ln w="0">
            <a:noFill/>
          </a:ln>
        </p:spPr>
        <p:txBody>
          <a:bodyPr lIns="90000" rIns="90000" tIns="45000" bIns="45000">
            <a:noAutofit/>
          </a:bodyPr>
          <a:p>
            <a:r>
              <a:rPr b="0" lang="es-MX" sz="1800" spc="-1" strike="noStrike">
                <a:latin typeface="Arial"/>
              </a:rPr>
              <a:t>Ecu. 2)</a:t>
            </a:r>
            <a:endParaRPr b="0" lang="es-MX" sz="1800" spc="-1" strike="noStrike">
              <a:latin typeface="Arial"/>
            </a:endParaRPr>
          </a:p>
        </p:txBody>
      </p:sp>
      <p:sp>
        <p:nvSpPr>
          <p:cNvPr id="294" name=""/>
          <p:cNvSpPr txBox="1"/>
          <p:nvPr/>
        </p:nvSpPr>
        <p:spPr>
          <a:xfrm>
            <a:off x="6336000" y="3578760"/>
            <a:ext cx="1080000" cy="602280"/>
          </a:xfrm>
          <a:prstGeom prst="rect">
            <a:avLst/>
          </a:prstGeom>
          <a:noFill/>
          <a:ln w="0">
            <a:noFill/>
          </a:ln>
        </p:spPr>
        <p:txBody>
          <a:bodyPr lIns="90000" rIns="90000" tIns="45000" bIns="45000">
            <a:noAutofit/>
          </a:bodyPr>
          <a:p>
            <a:r>
              <a:rPr b="0" lang="es-MX" sz="1800" spc="-1" strike="noStrike">
                <a:latin typeface="Arial"/>
              </a:rPr>
              <a:t>Ecu. 3)</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itle 1_37"/>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2800" spc="-1" strike="noStrike">
                <a:solidFill>
                  <a:srgbClr val="595959"/>
                </a:solidFill>
                <a:latin typeface="Avenir Heavy"/>
              </a:rPr>
              <a:t>Resultados</a:t>
            </a:r>
            <a:endParaRPr b="0" lang="es-MX" sz="2800" spc="-1" strike="noStrike">
              <a:latin typeface="Arial"/>
            </a:endParaRPr>
          </a:p>
        </p:txBody>
      </p:sp>
      <p:pic>
        <p:nvPicPr>
          <p:cNvPr id="296" name="Imagen 5_14" descr=""/>
          <p:cNvPicPr/>
          <p:nvPr/>
        </p:nvPicPr>
        <p:blipFill>
          <a:blip r:embed="rId1"/>
          <a:srcRect l="65429" t="0" r="0" b="0"/>
          <a:stretch/>
        </p:blipFill>
        <p:spPr>
          <a:xfrm>
            <a:off x="0" y="780120"/>
            <a:ext cx="3483720" cy="230760"/>
          </a:xfrm>
          <a:prstGeom prst="rect">
            <a:avLst/>
          </a:prstGeom>
          <a:ln w="0">
            <a:noFill/>
          </a:ln>
        </p:spPr>
      </p:pic>
      <p:pic>
        <p:nvPicPr>
          <p:cNvPr id="297" name="Imagen 6_14" descr=""/>
          <p:cNvPicPr/>
          <p:nvPr/>
        </p:nvPicPr>
        <p:blipFill>
          <a:blip r:embed="rId2"/>
          <a:stretch/>
        </p:blipFill>
        <p:spPr>
          <a:xfrm>
            <a:off x="7171200" y="334080"/>
            <a:ext cx="2701800" cy="471960"/>
          </a:xfrm>
          <a:prstGeom prst="rect">
            <a:avLst/>
          </a:prstGeom>
          <a:ln w="0">
            <a:noFill/>
          </a:ln>
        </p:spPr>
      </p:pic>
      <p:pic>
        <p:nvPicPr>
          <p:cNvPr id="298" name="Imagen 8_14" descr=""/>
          <p:cNvPicPr/>
          <p:nvPr/>
        </p:nvPicPr>
        <p:blipFill>
          <a:blip r:embed="rId3">
            <a:alphaModFix amt="73000"/>
          </a:blip>
          <a:stretch/>
        </p:blipFill>
        <p:spPr>
          <a:xfrm flipH="1">
            <a:off x="7666200" y="4762800"/>
            <a:ext cx="2413440" cy="955800"/>
          </a:xfrm>
          <a:prstGeom prst="rect">
            <a:avLst/>
          </a:prstGeom>
          <a:ln w="0">
            <a:noFill/>
          </a:ln>
        </p:spPr>
      </p:pic>
      <p:sp>
        <p:nvSpPr>
          <p:cNvPr id="299" name="CuadroTexto 11_5"/>
          <p:cNvSpPr/>
          <p:nvPr/>
        </p:nvSpPr>
        <p:spPr>
          <a:xfrm>
            <a:off x="297360" y="988200"/>
            <a:ext cx="9524160" cy="63828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1800" spc="-1" strike="noStrike">
                <a:solidFill>
                  <a:srgbClr val="595959"/>
                </a:solidFill>
                <a:latin typeface="Avery light"/>
              </a:rPr>
              <a:t>Con el sistema emulado de PSP se genero un conjunto de 8 imágenes por objeto y por escena con el fin de generar una base de datos sinteticos.</a:t>
            </a:r>
            <a:endParaRPr b="0" lang="es-MX" sz="1800" spc="-1" strike="noStrike">
              <a:latin typeface="Avery light"/>
            </a:endParaRPr>
          </a:p>
        </p:txBody>
      </p:sp>
      <p:pic>
        <p:nvPicPr>
          <p:cNvPr id="300" name="" descr=""/>
          <p:cNvPicPr/>
          <p:nvPr/>
        </p:nvPicPr>
        <p:blipFill>
          <a:blip r:embed="rId4"/>
          <a:stretch/>
        </p:blipFill>
        <p:spPr>
          <a:xfrm>
            <a:off x="1764000" y="1686600"/>
            <a:ext cx="1260000" cy="1260000"/>
          </a:xfrm>
          <a:prstGeom prst="rect">
            <a:avLst/>
          </a:prstGeom>
          <a:ln w="0">
            <a:noFill/>
          </a:ln>
        </p:spPr>
      </p:pic>
      <p:pic>
        <p:nvPicPr>
          <p:cNvPr id="301" name="" descr=""/>
          <p:cNvPicPr/>
          <p:nvPr/>
        </p:nvPicPr>
        <p:blipFill>
          <a:blip r:embed="rId5"/>
          <a:stretch/>
        </p:blipFill>
        <p:spPr>
          <a:xfrm>
            <a:off x="3369960" y="1686600"/>
            <a:ext cx="1260000" cy="1260000"/>
          </a:xfrm>
          <a:prstGeom prst="rect">
            <a:avLst/>
          </a:prstGeom>
          <a:ln w="0">
            <a:noFill/>
          </a:ln>
        </p:spPr>
      </p:pic>
      <p:pic>
        <p:nvPicPr>
          <p:cNvPr id="302" name="" descr=""/>
          <p:cNvPicPr/>
          <p:nvPr/>
        </p:nvPicPr>
        <p:blipFill>
          <a:blip r:embed="rId6"/>
          <a:stretch/>
        </p:blipFill>
        <p:spPr>
          <a:xfrm>
            <a:off x="4975920" y="1676160"/>
            <a:ext cx="1260000" cy="1260000"/>
          </a:xfrm>
          <a:prstGeom prst="rect">
            <a:avLst/>
          </a:prstGeom>
          <a:ln w="0">
            <a:noFill/>
          </a:ln>
        </p:spPr>
      </p:pic>
      <p:pic>
        <p:nvPicPr>
          <p:cNvPr id="303" name="" descr=""/>
          <p:cNvPicPr/>
          <p:nvPr/>
        </p:nvPicPr>
        <p:blipFill>
          <a:blip r:embed="rId7"/>
          <a:stretch/>
        </p:blipFill>
        <p:spPr>
          <a:xfrm>
            <a:off x="1764000" y="3189600"/>
            <a:ext cx="1260000" cy="1260000"/>
          </a:xfrm>
          <a:prstGeom prst="rect">
            <a:avLst/>
          </a:prstGeom>
          <a:ln w="0">
            <a:noFill/>
          </a:ln>
        </p:spPr>
      </p:pic>
      <p:pic>
        <p:nvPicPr>
          <p:cNvPr id="304" name="" descr=""/>
          <p:cNvPicPr/>
          <p:nvPr/>
        </p:nvPicPr>
        <p:blipFill>
          <a:blip r:embed="rId8"/>
          <a:stretch/>
        </p:blipFill>
        <p:spPr>
          <a:xfrm>
            <a:off x="3369960" y="3189600"/>
            <a:ext cx="1260000" cy="1260000"/>
          </a:xfrm>
          <a:prstGeom prst="rect">
            <a:avLst/>
          </a:prstGeom>
          <a:ln w="0">
            <a:noFill/>
          </a:ln>
        </p:spPr>
      </p:pic>
      <p:pic>
        <p:nvPicPr>
          <p:cNvPr id="305" name="" descr=""/>
          <p:cNvPicPr/>
          <p:nvPr/>
        </p:nvPicPr>
        <p:blipFill>
          <a:blip r:embed="rId9"/>
          <a:stretch/>
        </p:blipFill>
        <p:spPr>
          <a:xfrm>
            <a:off x="4975920" y="3189600"/>
            <a:ext cx="1260000" cy="1260000"/>
          </a:xfrm>
          <a:prstGeom prst="rect">
            <a:avLst/>
          </a:prstGeom>
          <a:ln w="0">
            <a:noFill/>
          </a:ln>
        </p:spPr>
      </p:pic>
      <p:pic>
        <p:nvPicPr>
          <p:cNvPr id="306" name="" descr=""/>
          <p:cNvPicPr/>
          <p:nvPr/>
        </p:nvPicPr>
        <p:blipFill>
          <a:blip r:embed="rId10"/>
          <a:stretch/>
        </p:blipFill>
        <p:spPr>
          <a:xfrm>
            <a:off x="6581880" y="1686600"/>
            <a:ext cx="1260000" cy="1260000"/>
          </a:xfrm>
          <a:prstGeom prst="rect">
            <a:avLst/>
          </a:prstGeom>
          <a:ln w="0">
            <a:noFill/>
          </a:ln>
        </p:spPr>
      </p:pic>
      <p:pic>
        <p:nvPicPr>
          <p:cNvPr id="307" name="" descr=""/>
          <p:cNvPicPr/>
          <p:nvPr/>
        </p:nvPicPr>
        <p:blipFill>
          <a:blip r:embed="rId11"/>
          <a:stretch/>
        </p:blipFill>
        <p:spPr>
          <a:xfrm>
            <a:off x="6581880" y="3189600"/>
            <a:ext cx="1260000" cy="1260000"/>
          </a:xfrm>
          <a:prstGeom prst="rect">
            <a:avLst/>
          </a:prstGeom>
          <a:ln w="0">
            <a:noFill/>
          </a:ln>
        </p:spPr>
      </p:pic>
      <p:sp>
        <p:nvSpPr>
          <p:cNvPr id="308" name=""/>
          <p:cNvSpPr txBox="1"/>
          <p:nvPr/>
        </p:nvSpPr>
        <p:spPr>
          <a:xfrm>
            <a:off x="720000" y="4608000"/>
            <a:ext cx="7920000" cy="901080"/>
          </a:xfrm>
          <a:prstGeom prst="rect">
            <a:avLst/>
          </a:prstGeom>
          <a:noFill/>
          <a:ln w="0">
            <a:noFill/>
          </a:ln>
        </p:spPr>
        <p:txBody>
          <a:bodyPr lIns="90000" rIns="90000" tIns="45000" bIns="45000">
            <a:noAutofit/>
          </a:bodyPr>
          <a:p>
            <a:pPr algn="just"/>
            <a:r>
              <a:rPr b="0" lang="es-MX" sz="1400" spc="-1" strike="noStrike">
                <a:solidFill>
                  <a:srgbClr val="000000"/>
                </a:solidFill>
                <a:latin typeface="Avery light"/>
                <a:ea typeface="Kp-Regular"/>
              </a:rPr>
              <a:t>Fig. 8. Conjunto de imágenes obtenidos por escena: a), b), c) proyección de franjas con objeto y deslizamiento de fase de 2</a:t>
            </a:r>
            <a:r>
              <a:rPr b="0" lang="es-MX" sz="1400" spc="-1" strike="noStrike">
                <a:solidFill>
                  <a:srgbClr val="000000"/>
                </a:solidFill>
                <a:latin typeface="Avery light"/>
                <a:ea typeface="Kp--M-Italic"/>
              </a:rPr>
              <a:t>π/</a:t>
            </a:r>
            <a:r>
              <a:rPr b="0" lang="es-MX" sz="1400" spc="-1" strike="noStrike">
                <a:solidFill>
                  <a:srgbClr val="000000"/>
                </a:solidFill>
                <a:latin typeface="Avery light"/>
                <a:ea typeface="Kp-Regular"/>
              </a:rPr>
              <a:t>3, e), f), g) proyección de franjas de referencia y deslizamiento de fase de 2</a:t>
            </a:r>
            <a:r>
              <a:rPr b="0" lang="es-MX" sz="1400" spc="-1" strike="noStrike">
                <a:solidFill>
                  <a:srgbClr val="000000"/>
                </a:solidFill>
                <a:latin typeface="Avery light"/>
                <a:ea typeface="Kp--M-Italic"/>
              </a:rPr>
              <a:t>π/</a:t>
            </a:r>
            <a:r>
              <a:rPr b="0" lang="es-MX" sz="1400" spc="-1" strike="noStrike">
                <a:solidFill>
                  <a:srgbClr val="000000"/>
                </a:solidFill>
                <a:latin typeface="Avery light"/>
                <a:ea typeface="Kp-Regular"/>
              </a:rPr>
              <a:t>3, d) Groundtruth, h) Mascara con región de interés.</a:t>
            </a:r>
            <a:endParaRPr b="0" lang="es-MX" sz="1400" spc="-1" strike="noStrike">
              <a:latin typeface="Arial"/>
            </a:endParaRPr>
          </a:p>
        </p:txBody>
      </p:sp>
      <p:sp>
        <p:nvSpPr>
          <p:cNvPr id="309" name=""/>
          <p:cNvSpPr txBox="1"/>
          <p:nvPr/>
        </p:nvSpPr>
        <p:spPr>
          <a:xfrm>
            <a:off x="2232000" y="2916000"/>
            <a:ext cx="1080000" cy="293040"/>
          </a:xfrm>
          <a:prstGeom prst="rect">
            <a:avLst/>
          </a:prstGeom>
          <a:noFill/>
          <a:ln w="0">
            <a:noFill/>
          </a:ln>
        </p:spPr>
        <p:txBody>
          <a:bodyPr lIns="90000" rIns="90000" tIns="45000" bIns="45000">
            <a:noAutofit/>
          </a:bodyPr>
          <a:p>
            <a:r>
              <a:rPr b="0" lang="es-MX" sz="1400" spc="-1" strike="noStrike">
                <a:latin typeface="Avery light"/>
              </a:rPr>
              <a:t>a)</a:t>
            </a:r>
            <a:endParaRPr b="0" lang="es-MX" sz="1400" spc="-1" strike="noStrike">
              <a:latin typeface="Arial"/>
            </a:endParaRPr>
          </a:p>
        </p:txBody>
      </p:sp>
      <p:sp>
        <p:nvSpPr>
          <p:cNvPr id="310" name=""/>
          <p:cNvSpPr txBox="1"/>
          <p:nvPr/>
        </p:nvSpPr>
        <p:spPr>
          <a:xfrm>
            <a:off x="3816000" y="2916000"/>
            <a:ext cx="1080000" cy="290160"/>
          </a:xfrm>
          <a:prstGeom prst="rect">
            <a:avLst/>
          </a:prstGeom>
          <a:noFill/>
          <a:ln w="0">
            <a:noFill/>
          </a:ln>
        </p:spPr>
        <p:txBody>
          <a:bodyPr lIns="90000" rIns="90000" tIns="45000" bIns="45000">
            <a:noAutofit/>
          </a:bodyPr>
          <a:p>
            <a:r>
              <a:rPr b="0" lang="es-MX" sz="1400" spc="-1" strike="noStrike">
                <a:latin typeface="Arial"/>
              </a:rPr>
              <a:t>b)</a:t>
            </a:r>
            <a:endParaRPr b="0" lang="es-MX" sz="1400" spc="-1" strike="noStrike">
              <a:latin typeface="Arial"/>
            </a:endParaRPr>
          </a:p>
        </p:txBody>
      </p:sp>
      <p:sp>
        <p:nvSpPr>
          <p:cNvPr id="311" name=""/>
          <p:cNvSpPr txBox="1"/>
          <p:nvPr/>
        </p:nvSpPr>
        <p:spPr>
          <a:xfrm>
            <a:off x="5436000" y="2916000"/>
            <a:ext cx="1080000" cy="290160"/>
          </a:xfrm>
          <a:prstGeom prst="rect">
            <a:avLst/>
          </a:prstGeom>
          <a:noFill/>
          <a:ln w="0">
            <a:noFill/>
          </a:ln>
        </p:spPr>
        <p:txBody>
          <a:bodyPr lIns="90000" rIns="90000" tIns="45000" bIns="45000">
            <a:noAutofit/>
          </a:bodyPr>
          <a:p>
            <a:r>
              <a:rPr b="0" lang="es-MX" sz="1400" spc="-1" strike="noStrike">
                <a:latin typeface="Arial"/>
              </a:rPr>
              <a:t>c)</a:t>
            </a:r>
            <a:endParaRPr b="0" lang="es-MX" sz="1400" spc="-1" strike="noStrike">
              <a:latin typeface="Arial"/>
            </a:endParaRPr>
          </a:p>
        </p:txBody>
      </p:sp>
      <p:sp>
        <p:nvSpPr>
          <p:cNvPr id="312" name=""/>
          <p:cNvSpPr txBox="1"/>
          <p:nvPr/>
        </p:nvSpPr>
        <p:spPr>
          <a:xfrm>
            <a:off x="7056000" y="2916000"/>
            <a:ext cx="1080000" cy="290160"/>
          </a:xfrm>
          <a:prstGeom prst="rect">
            <a:avLst/>
          </a:prstGeom>
          <a:noFill/>
          <a:ln w="0">
            <a:noFill/>
          </a:ln>
        </p:spPr>
        <p:txBody>
          <a:bodyPr lIns="90000" rIns="90000" tIns="45000" bIns="45000">
            <a:noAutofit/>
          </a:bodyPr>
          <a:p>
            <a:r>
              <a:rPr b="0" lang="es-MX" sz="1400" spc="-1" strike="noStrike">
                <a:latin typeface="Arial"/>
              </a:rPr>
              <a:t>d)</a:t>
            </a:r>
            <a:endParaRPr b="0" lang="es-MX" sz="1400" spc="-1" strike="noStrike">
              <a:latin typeface="Arial"/>
            </a:endParaRPr>
          </a:p>
        </p:txBody>
      </p:sp>
      <p:sp>
        <p:nvSpPr>
          <p:cNvPr id="313" name=""/>
          <p:cNvSpPr txBox="1"/>
          <p:nvPr/>
        </p:nvSpPr>
        <p:spPr>
          <a:xfrm>
            <a:off x="7056000" y="4392000"/>
            <a:ext cx="1080000" cy="290160"/>
          </a:xfrm>
          <a:prstGeom prst="rect">
            <a:avLst/>
          </a:prstGeom>
          <a:noFill/>
          <a:ln w="0">
            <a:noFill/>
          </a:ln>
        </p:spPr>
        <p:txBody>
          <a:bodyPr lIns="90000" rIns="90000" tIns="45000" bIns="45000">
            <a:noAutofit/>
          </a:bodyPr>
          <a:p>
            <a:r>
              <a:rPr b="0" lang="es-MX" sz="1400" spc="-1" strike="noStrike">
                <a:latin typeface="Arial"/>
              </a:rPr>
              <a:t>h)</a:t>
            </a:r>
            <a:endParaRPr b="0" lang="es-MX" sz="1400" spc="-1" strike="noStrike">
              <a:latin typeface="Arial"/>
            </a:endParaRPr>
          </a:p>
        </p:txBody>
      </p:sp>
      <p:sp>
        <p:nvSpPr>
          <p:cNvPr id="314" name=""/>
          <p:cNvSpPr txBox="1"/>
          <p:nvPr/>
        </p:nvSpPr>
        <p:spPr>
          <a:xfrm>
            <a:off x="5436000" y="4392000"/>
            <a:ext cx="1080000" cy="290160"/>
          </a:xfrm>
          <a:prstGeom prst="rect">
            <a:avLst/>
          </a:prstGeom>
          <a:noFill/>
          <a:ln w="0">
            <a:noFill/>
          </a:ln>
        </p:spPr>
        <p:txBody>
          <a:bodyPr lIns="90000" rIns="90000" tIns="45000" bIns="45000">
            <a:noAutofit/>
          </a:bodyPr>
          <a:p>
            <a:r>
              <a:rPr b="0" lang="es-MX" sz="1400" spc="-1" strike="noStrike">
                <a:latin typeface="Arial"/>
              </a:rPr>
              <a:t>g)</a:t>
            </a:r>
            <a:endParaRPr b="0" lang="es-MX" sz="1400" spc="-1" strike="noStrike">
              <a:latin typeface="Arial"/>
            </a:endParaRPr>
          </a:p>
        </p:txBody>
      </p:sp>
      <p:sp>
        <p:nvSpPr>
          <p:cNvPr id="315" name=""/>
          <p:cNvSpPr txBox="1"/>
          <p:nvPr/>
        </p:nvSpPr>
        <p:spPr>
          <a:xfrm>
            <a:off x="3852000" y="4392000"/>
            <a:ext cx="1080000" cy="290160"/>
          </a:xfrm>
          <a:prstGeom prst="rect">
            <a:avLst/>
          </a:prstGeom>
          <a:noFill/>
          <a:ln w="0">
            <a:noFill/>
          </a:ln>
        </p:spPr>
        <p:txBody>
          <a:bodyPr lIns="90000" rIns="90000" tIns="45000" bIns="45000">
            <a:noAutofit/>
          </a:bodyPr>
          <a:p>
            <a:r>
              <a:rPr b="0" lang="es-MX" sz="1400" spc="-1" strike="noStrike">
                <a:latin typeface="Arial"/>
              </a:rPr>
              <a:t>f)</a:t>
            </a:r>
            <a:endParaRPr b="0" lang="es-MX" sz="1400" spc="-1" strike="noStrike">
              <a:latin typeface="Arial"/>
            </a:endParaRPr>
          </a:p>
        </p:txBody>
      </p:sp>
      <p:sp>
        <p:nvSpPr>
          <p:cNvPr id="316" name=""/>
          <p:cNvSpPr txBox="1"/>
          <p:nvPr/>
        </p:nvSpPr>
        <p:spPr>
          <a:xfrm>
            <a:off x="2232000" y="4392000"/>
            <a:ext cx="1080000" cy="290160"/>
          </a:xfrm>
          <a:prstGeom prst="rect">
            <a:avLst/>
          </a:prstGeom>
          <a:noFill/>
          <a:ln w="0">
            <a:noFill/>
          </a:ln>
        </p:spPr>
        <p:txBody>
          <a:bodyPr lIns="90000" rIns="90000" tIns="45000" bIns="45000">
            <a:noAutofit/>
          </a:bodyPr>
          <a:p>
            <a:r>
              <a:rPr b="0" lang="es-MX" sz="1400" spc="-1" strike="noStrike">
                <a:latin typeface="Arial"/>
              </a:rPr>
              <a:t>e)</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itle 1_21"/>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2800" spc="-1" strike="noStrike">
                <a:solidFill>
                  <a:srgbClr val="595959"/>
                </a:solidFill>
                <a:latin typeface="Avenir Heavy"/>
              </a:rPr>
              <a:t>Resultados</a:t>
            </a:r>
            <a:endParaRPr b="0" lang="es-MX" sz="2800" spc="-1" strike="noStrike">
              <a:latin typeface="Arial"/>
            </a:endParaRPr>
          </a:p>
        </p:txBody>
      </p:sp>
      <p:pic>
        <p:nvPicPr>
          <p:cNvPr id="318" name="Imagen 5_16" descr=""/>
          <p:cNvPicPr/>
          <p:nvPr/>
        </p:nvPicPr>
        <p:blipFill>
          <a:blip r:embed="rId1"/>
          <a:srcRect l="65429" t="0" r="0" b="0"/>
          <a:stretch/>
        </p:blipFill>
        <p:spPr>
          <a:xfrm>
            <a:off x="0" y="780120"/>
            <a:ext cx="3483720" cy="230760"/>
          </a:xfrm>
          <a:prstGeom prst="rect">
            <a:avLst/>
          </a:prstGeom>
          <a:ln w="0">
            <a:noFill/>
          </a:ln>
        </p:spPr>
      </p:pic>
      <p:pic>
        <p:nvPicPr>
          <p:cNvPr id="319" name="Imagen 6_16" descr=""/>
          <p:cNvPicPr/>
          <p:nvPr/>
        </p:nvPicPr>
        <p:blipFill>
          <a:blip r:embed="rId2"/>
          <a:stretch/>
        </p:blipFill>
        <p:spPr>
          <a:xfrm>
            <a:off x="7171200" y="334080"/>
            <a:ext cx="2701800" cy="471960"/>
          </a:xfrm>
          <a:prstGeom prst="rect">
            <a:avLst/>
          </a:prstGeom>
          <a:ln w="0">
            <a:noFill/>
          </a:ln>
        </p:spPr>
      </p:pic>
      <p:pic>
        <p:nvPicPr>
          <p:cNvPr id="320" name="Imagen 8_16" descr=""/>
          <p:cNvPicPr/>
          <p:nvPr/>
        </p:nvPicPr>
        <p:blipFill>
          <a:blip r:embed="rId3">
            <a:alphaModFix amt="73000"/>
          </a:blip>
          <a:stretch/>
        </p:blipFill>
        <p:spPr>
          <a:xfrm flipH="1">
            <a:off x="7666200" y="4762800"/>
            <a:ext cx="2413440" cy="955800"/>
          </a:xfrm>
          <a:prstGeom prst="rect">
            <a:avLst/>
          </a:prstGeom>
          <a:ln w="0">
            <a:noFill/>
          </a:ln>
        </p:spPr>
      </p:pic>
      <p:sp>
        <p:nvSpPr>
          <p:cNvPr id="321" name="CuadroTexto 11_7"/>
          <p:cNvSpPr/>
          <p:nvPr/>
        </p:nvSpPr>
        <p:spPr>
          <a:xfrm>
            <a:off x="297360" y="1024200"/>
            <a:ext cx="9524160" cy="39301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1800" spc="-1" strike="noStrike">
                <a:solidFill>
                  <a:srgbClr val="595959"/>
                </a:solidFill>
                <a:latin typeface="Avery light"/>
              </a:rPr>
              <a:t>La base de datos generada usando software libre BLENDER permite obtener una gran variedad de datos de imágenes sin embargo el tiempo es limitado. Los modelos de objetos son obtenidos de TurboSquid entre otros sitios encontrados en linea de acceso abierto.</a:t>
            </a:r>
            <a:endParaRPr b="0" lang="es-MX" sz="1800" spc="-1" strike="noStrike">
              <a:latin typeface="Avery light"/>
            </a:endParaRPr>
          </a:p>
          <a:p>
            <a:pPr algn="just">
              <a:lnSpc>
                <a:spcPct val="100000"/>
              </a:lnSpc>
            </a:pPr>
            <a:endParaRPr b="0" lang="es-MX" sz="1800" spc="-1" strike="noStrike">
              <a:latin typeface="Avery light"/>
            </a:endParaRPr>
          </a:p>
          <a:p>
            <a:pPr marL="216000" indent="-216000" algn="just">
              <a:lnSpc>
                <a:spcPct val="100000"/>
              </a:lnSpc>
              <a:buClr>
                <a:srgbClr val="000000"/>
              </a:buClr>
              <a:buSzPct val="45000"/>
              <a:buFont typeface="Wingdings" charset="2"/>
              <a:buChar char=""/>
            </a:pPr>
            <a:r>
              <a:rPr b="0" lang="es-MX" sz="1800" spc="-1" strike="noStrike">
                <a:solidFill>
                  <a:srgbClr val="595959"/>
                </a:solidFill>
                <a:latin typeface="Avery light"/>
              </a:rPr>
              <a:t>Se obtienen 3 imágenes con proyección de franjas sobre objeto con un total de 1035 imágenes</a:t>
            </a:r>
            <a:endParaRPr b="0" lang="es-MX" sz="1800" spc="-1" strike="noStrike">
              <a:latin typeface="Avery light"/>
            </a:endParaRPr>
          </a:p>
          <a:p>
            <a:pPr marL="216000" indent="-216000" algn="just">
              <a:lnSpc>
                <a:spcPct val="100000"/>
              </a:lnSpc>
              <a:buClr>
                <a:srgbClr val="000000"/>
              </a:buClr>
              <a:buSzPct val="45000"/>
              <a:buFont typeface="Wingdings" charset="2"/>
              <a:buChar char=""/>
            </a:pPr>
            <a:r>
              <a:rPr b="0" lang="es-MX" sz="1800" spc="-1" strike="noStrike">
                <a:solidFill>
                  <a:srgbClr val="595959"/>
                </a:solidFill>
                <a:latin typeface="Avery light"/>
              </a:rPr>
              <a:t>Se obtienen 3 imágenes con proyección de franjas de referencia con un total de 1035 imágenes</a:t>
            </a:r>
            <a:endParaRPr b="0" lang="es-MX" sz="1800" spc="-1" strike="noStrike">
              <a:latin typeface="Avery light"/>
            </a:endParaRPr>
          </a:p>
          <a:p>
            <a:pPr marL="216000" indent="-216000" algn="just">
              <a:lnSpc>
                <a:spcPct val="100000"/>
              </a:lnSpc>
              <a:buClr>
                <a:srgbClr val="000000"/>
              </a:buClr>
              <a:buSzPct val="45000"/>
              <a:buFont typeface="Wingdings" charset="2"/>
              <a:buChar char=""/>
            </a:pPr>
            <a:r>
              <a:rPr b="0" lang="es-MX" sz="1800" spc="-1" strike="noStrike">
                <a:solidFill>
                  <a:srgbClr val="595959"/>
                </a:solidFill>
                <a:latin typeface="Avery light"/>
              </a:rPr>
              <a:t>Se obtienen 1 imagen </a:t>
            </a:r>
            <a:r>
              <a:rPr b="0" lang="es-MX" sz="1800" spc="-1" strike="noStrike">
                <a:solidFill>
                  <a:srgbClr val="595959"/>
                </a:solidFill>
                <a:latin typeface="Avery light"/>
              </a:rPr>
              <a:t>Groundthruth</a:t>
            </a:r>
            <a:r>
              <a:rPr b="0" lang="es-MX" sz="1800" spc="-1" strike="noStrike">
                <a:solidFill>
                  <a:srgbClr val="595959"/>
                </a:solidFill>
                <a:latin typeface="Avery light"/>
              </a:rPr>
              <a:t> del objeto real con un total de 345 imágenes</a:t>
            </a:r>
            <a:endParaRPr b="0" lang="es-MX" sz="1800" spc="-1" strike="noStrike">
              <a:latin typeface="Avery light"/>
            </a:endParaRPr>
          </a:p>
          <a:p>
            <a:pPr marL="216000" indent="-216000" algn="just">
              <a:lnSpc>
                <a:spcPct val="100000"/>
              </a:lnSpc>
              <a:buClr>
                <a:srgbClr val="000000"/>
              </a:buClr>
              <a:buSzPct val="45000"/>
              <a:buFont typeface="Wingdings" charset="2"/>
              <a:buChar char=""/>
            </a:pPr>
            <a:r>
              <a:rPr b="0" lang="es-MX" sz="1800" spc="-1" strike="noStrike">
                <a:solidFill>
                  <a:srgbClr val="595959"/>
                </a:solidFill>
                <a:latin typeface="Avery light"/>
              </a:rPr>
              <a:t>Se obtienen 1 imagen Mascara que contiene la región de interés del objeto real con un total de 345 imágenes.</a:t>
            </a:r>
            <a:endParaRPr b="0" lang="es-MX" sz="1800" spc="-1" strike="noStrike">
              <a:latin typeface="Avery light"/>
            </a:endParaRPr>
          </a:p>
          <a:p>
            <a:pPr marL="216000" indent="-216000" algn="just">
              <a:lnSpc>
                <a:spcPct val="100000"/>
              </a:lnSpc>
              <a:buClr>
                <a:srgbClr val="000000"/>
              </a:buClr>
              <a:buSzPct val="45000"/>
              <a:buFont typeface="Wingdings" charset="2"/>
              <a:buChar char=""/>
            </a:pPr>
            <a:endParaRPr b="0" lang="es-MX" sz="1800" spc="-1" strike="noStrike">
              <a:latin typeface="Avery light"/>
            </a:endParaRPr>
          </a:p>
          <a:p>
            <a:pPr marL="216000" indent="-216000" algn="just">
              <a:lnSpc>
                <a:spcPct val="100000"/>
              </a:lnSpc>
              <a:buClr>
                <a:srgbClr val="000000"/>
              </a:buClr>
              <a:buSzPct val="45000"/>
              <a:buFont typeface="Wingdings" charset="2"/>
              <a:buChar char=""/>
            </a:pPr>
            <a:r>
              <a:rPr b="0" lang="es-MX" sz="1800" spc="-1" strike="noStrike">
                <a:solidFill>
                  <a:srgbClr val="595959"/>
                </a:solidFill>
                <a:latin typeface="Avery light"/>
                <a:ea typeface="Microsoft YaHei"/>
              </a:rPr>
              <a:t>En total se genera una base de datos con un total de 2760 imágenes de 75 objetos diferentes en 345 escenas</a:t>
            </a:r>
            <a:r>
              <a:rPr b="0" lang="es-MX" sz="1800" spc="-1" strike="noStrike">
                <a:solidFill>
                  <a:srgbClr val="595959"/>
                </a:solidFill>
                <a:latin typeface="Avery light"/>
              </a:rPr>
              <a:t> diferentes.</a:t>
            </a:r>
            <a:endParaRPr b="0" lang="es-MX" sz="1800" spc="-1" strike="noStrike">
              <a:latin typeface="Avery light"/>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itle 1_5"/>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323" name="Imagen 5_6" descr=""/>
          <p:cNvPicPr/>
          <p:nvPr/>
        </p:nvPicPr>
        <p:blipFill>
          <a:blip r:embed="rId1"/>
          <a:stretch/>
        </p:blipFill>
        <p:spPr>
          <a:xfrm>
            <a:off x="0" y="780120"/>
            <a:ext cx="3483720" cy="230760"/>
          </a:xfrm>
          <a:prstGeom prst="rect">
            <a:avLst/>
          </a:prstGeom>
          <a:ln w="0">
            <a:noFill/>
          </a:ln>
        </p:spPr>
      </p:pic>
      <p:pic>
        <p:nvPicPr>
          <p:cNvPr id="324" name="Imagen 6_6" descr=""/>
          <p:cNvPicPr/>
          <p:nvPr/>
        </p:nvPicPr>
        <p:blipFill>
          <a:blip r:embed="rId2"/>
          <a:stretch/>
        </p:blipFill>
        <p:spPr>
          <a:xfrm>
            <a:off x="7171200" y="334080"/>
            <a:ext cx="2701800" cy="471960"/>
          </a:xfrm>
          <a:prstGeom prst="rect">
            <a:avLst/>
          </a:prstGeom>
          <a:ln w="0">
            <a:noFill/>
          </a:ln>
        </p:spPr>
      </p:pic>
      <p:pic>
        <p:nvPicPr>
          <p:cNvPr id="325" name="Imagen 8_6" descr=""/>
          <p:cNvPicPr/>
          <p:nvPr/>
        </p:nvPicPr>
        <p:blipFill>
          <a:blip r:embed="rId3">
            <a:alphaModFix amt="73000"/>
          </a:blip>
          <a:stretch/>
        </p:blipFill>
        <p:spPr>
          <a:xfrm flipH="1">
            <a:off x="7666200" y="4762800"/>
            <a:ext cx="2413440" cy="955800"/>
          </a:xfrm>
          <a:prstGeom prst="rect">
            <a:avLst/>
          </a:prstGeom>
          <a:ln w="0">
            <a:noFill/>
          </a:ln>
        </p:spPr>
      </p:pic>
      <p:sp>
        <p:nvSpPr>
          <p:cNvPr id="326" name="CuadroTexto 11_8"/>
          <p:cNvSpPr/>
          <p:nvPr/>
        </p:nvSpPr>
        <p:spPr>
          <a:xfrm>
            <a:off x="297360" y="1024200"/>
            <a:ext cx="952416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MX" sz="1800" spc="-1" strike="noStrike">
                <a:solidFill>
                  <a:srgbClr val="595959"/>
                </a:solidFill>
                <a:latin typeface="Avery light"/>
                <a:ea typeface="Microsoft YaHei"/>
              </a:rPr>
              <a:t>Una vez obtenidos las imágenes con proyección de franjas desplazados </a:t>
            </a:r>
            <a:r>
              <a:rPr b="0" lang="es-MX" sz="1800" spc="-1" strike="noStrike">
                <a:solidFill>
                  <a:srgbClr val="595959"/>
                </a:solidFill>
                <a:latin typeface="Avery light"/>
              </a:rPr>
              <a:t>2</a:t>
            </a:r>
            <a:r>
              <a:rPr b="0" lang="es-MX" sz="1800" spc="-1" strike="noStrike">
                <a:solidFill>
                  <a:srgbClr val="595959"/>
                </a:solidFill>
                <a:latin typeface="Avery light"/>
                <a:ea typeface="Times New Roman"/>
              </a:rPr>
              <a:t>π</a:t>
            </a:r>
            <a:r>
              <a:rPr b="0" lang="es-MX" sz="1800" spc="-1" strike="noStrike">
                <a:solidFill>
                  <a:srgbClr val="595959"/>
                </a:solidFill>
                <a:latin typeface="Avery light"/>
              </a:rPr>
              <a:t>/3, se extraen los mapas envueltos tanto del objeto como de referencia usando el método de 3 pasos(3-Step).</a:t>
            </a:r>
            <a:endParaRPr b="0" lang="es-MX" sz="1800" spc="-1" strike="noStrike">
              <a:latin typeface="Avery light"/>
            </a:endParaRPr>
          </a:p>
        </p:txBody>
      </p:sp>
      <p:pic>
        <p:nvPicPr>
          <p:cNvPr id="327" name="" descr=""/>
          <p:cNvPicPr/>
          <p:nvPr/>
        </p:nvPicPr>
        <p:blipFill>
          <a:blip r:embed="rId4"/>
          <a:stretch/>
        </p:blipFill>
        <p:spPr>
          <a:xfrm>
            <a:off x="4140000" y="1800000"/>
            <a:ext cx="1260000" cy="1260000"/>
          </a:xfrm>
          <a:prstGeom prst="rect">
            <a:avLst/>
          </a:prstGeom>
          <a:ln w="0">
            <a:noFill/>
          </a:ln>
        </p:spPr>
      </p:pic>
      <p:pic>
        <p:nvPicPr>
          <p:cNvPr id="328" name="" descr=""/>
          <p:cNvPicPr/>
          <p:nvPr/>
        </p:nvPicPr>
        <p:blipFill>
          <a:blip r:embed="rId5"/>
          <a:stretch/>
        </p:blipFill>
        <p:spPr>
          <a:xfrm>
            <a:off x="2556000" y="3378960"/>
            <a:ext cx="1260000" cy="1260000"/>
          </a:xfrm>
          <a:prstGeom prst="rect">
            <a:avLst/>
          </a:prstGeom>
          <a:ln w="0">
            <a:noFill/>
          </a:ln>
        </p:spPr>
      </p:pic>
      <p:pic>
        <p:nvPicPr>
          <p:cNvPr id="329" name="" descr=""/>
          <p:cNvPicPr/>
          <p:nvPr/>
        </p:nvPicPr>
        <p:blipFill>
          <a:blip r:embed="rId6"/>
          <a:stretch/>
        </p:blipFill>
        <p:spPr>
          <a:xfrm>
            <a:off x="4161960" y="3378960"/>
            <a:ext cx="1260000" cy="1260000"/>
          </a:xfrm>
          <a:prstGeom prst="rect">
            <a:avLst/>
          </a:prstGeom>
          <a:ln w="0">
            <a:noFill/>
          </a:ln>
        </p:spPr>
      </p:pic>
      <p:pic>
        <p:nvPicPr>
          <p:cNvPr id="330" name="" descr=""/>
          <p:cNvPicPr/>
          <p:nvPr/>
        </p:nvPicPr>
        <p:blipFill>
          <a:blip r:embed="rId7"/>
          <a:stretch/>
        </p:blipFill>
        <p:spPr>
          <a:xfrm>
            <a:off x="5767920" y="3368520"/>
            <a:ext cx="1260000" cy="1260000"/>
          </a:xfrm>
          <a:prstGeom prst="rect">
            <a:avLst/>
          </a:prstGeom>
          <a:ln w="0">
            <a:noFill/>
          </a:ln>
        </p:spPr>
      </p:pic>
      <p:sp>
        <p:nvSpPr>
          <p:cNvPr id="331" name=""/>
          <p:cNvSpPr txBox="1"/>
          <p:nvPr/>
        </p:nvSpPr>
        <p:spPr>
          <a:xfrm>
            <a:off x="4572000" y="3060000"/>
            <a:ext cx="468000" cy="293040"/>
          </a:xfrm>
          <a:prstGeom prst="rect">
            <a:avLst/>
          </a:prstGeom>
          <a:noFill/>
          <a:ln w="0">
            <a:noFill/>
          </a:ln>
        </p:spPr>
        <p:txBody>
          <a:bodyPr lIns="90000" rIns="90000" tIns="45000" bIns="45000">
            <a:noAutofit/>
          </a:bodyPr>
          <a:p>
            <a:r>
              <a:rPr b="0" lang="es-MX" sz="1400" spc="-1" strike="noStrike">
                <a:latin typeface="Avery light"/>
              </a:rPr>
              <a:t>a)</a:t>
            </a:r>
            <a:endParaRPr b="0" lang="es-MX" sz="1400" spc="-1" strike="noStrike">
              <a:latin typeface="Arial"/>
            </a:endParaRPr>
          </a:p>
        </p:txBody>
      </p:sp>
      <p:sp>
        <p:nvSpPr>
          <p:cNvPr id="332" name=""/>
          <p:cNvSpPr txBox="1"/>
          <p:nvPr/>
        </p:nvSpPr>
        <p:spPr>
          <a:xfrm>
            <a:off x="4572000" y="4608000"/>
            <a:ext cx="468000" cy="293040"/>
          </a:xfrm>
          <a:prstGeom prst="rect">
            <a:avLst/>
          </a:prstGeom>
          <a:noFill/>
          <a:ln w="0">
            <a:noFill/>
          </a:ln>
        </p:spPr>
        <p:txBody>
          <a:bodyPr lIns="90000" rIns="90000" tIns="45000" bIns="45000">
            <a:noAutofit/>
          </a:bodyPr>
          <a:p>
            <a:r>
              <a:rPr b="0" lang="es-MX" sz="1400" spc="-1" strike="noStrike">
                <a:latin typeface="Avery light"/>
              </a:rPr>
              <a:t>c)</a:t>
            </a:r>
            <a:endParaRPr b="0" lang="es-MX" sz="1400" spc="-1" strike="noStrike">
              <a:latin typeface="Arial"/>
            </a:endParaRPr>
          </a:p>
        </p:txBody>
      </p:sp>
      <p:sp>
        <p:nvSpPr>
          <p:cNvPr id="333" name=""/>
          <p:cNvSpPr txBox="1"/>
          <p:nvPr/>
        </p:nvSpPr>
        <p:spPr>
          <a:xfrm>
            <a:off x="3024000" y="4608000"/>
            <a:ext cx="468000" cy="293040"/>
          </a:xfrm>
          <a:prstGeom prst="rect">
            <a:avLst/>
          </a:prstGeom>
          <a:noFill/>
          <a:ln w="0">
            <a:noFill/>
          </a:ln>
        </p:spPr>
        <p:txBody>
          <a:bodyPr lIns="90000" rIns="90000" tIns="45000" bIns="45000">
            <a:noAutofit/>
          </a:bodyPr>
          <a:p>
            <a:r>
              <a:rPr b="0" lang="es-MX" sz="1400" spc="-1" strike="noStrike">
                <a:latin typeface="Avery light"/>
              </a:rPr>
              <a:t>b)</a:t>
            </a:r>
            <a:endParaRPr b="0" lang="es-MX" sz="1400" spc="-1" strike="noStrike">
              <a:latin typeface="Arial"/>
            </a:endParaRPr>
          </a:p>
        </p:txBody>
      </p:sp>
      <p:sp>
        <p:nvSpPr>
          <p:cNvPr id="334" name=""/>
          <p:cNvSpPr txBox="1"/>
          <p:nvPr/>
        </p:nvSpPr>
        <p:spPr>
          <a:xfrm>
            <a:off x="6264000" y="4608000"/>
            <a:ext cx="468000" cy="293040"/>
          </a:xfrm>
          <a:prstGeom prst="rect">
            <a:avLst/>
          </a:prstGeom>
          <a:noFill/>
          <a:ln w="0">
            <a:noFill/>
          </a:ln>
        </p:spPr>
        <p:txBody>
          <a:bodyPr lIns="90000" rIns="90000" tIns="45000" bIns="45000">
            <a:noAutofit/>
          </a:bodyPr>
          <a:p>
            <a:r>
              <a:rPr b="0" lang="es-MX" sz="1400" spc="-1" strike="noStrike">
                <a:latin typeface="Avery light"/>
              </a:rPr>
              <a:t>d)</a:t>
            </a:r>
            <a:endParaRPr b="0" lang="es-MX" sz="1400" spc="-1" strike="noStrike">
              <a:latin typeface="Arial"/>
            </a:endParaRPr>
          </a:p>
        </p:txBody>
      </p:sp>
      <p:sp>
        <p:nvSpPr>
          <p:cNvPr id="335" name=""/>
          <p:cNvSpPr txBox="1"/>
          <p:nvPr/>
        </p:nvSpPr>
        <p:spPr>
          <a:xfrm>
            <a:off x="756000" y="4896000"/>
            <a:ext cx="7704000" cy="698400"/>
          </a:xfrm>
          <a:prstGeom prst="rect">
            <a:avLst/>
          </a:prstGeom>
          <a:noFill/>
          <a:ln w="0">
            <a:noFill/>
          </a:ln>
        </p:spPr>
        <p:txBody>
          <a:bodyPr lIns="90000" rIns="90000" tIns="45000" bIns="45000">
            <a:noAutofit/>
          </a:bodyPr>
          <a:p>
            <a:pPr>
              <a:lnSpc>
                <a:spcPct val="100000"/>
              </a:lnSpc>
            </a:pPr>
            <a:r>
              <a:rPr b="0" lang="es-MX" sz="1400" spc="-1" strike="noStrike">
                <a:latin typeface="Avery light"/>
                <a:ea typeface="Microsoft YaHei"/>
              </a:rPr>
              <a:t>Fig. 9. a) Objeto 3D original, b) proyección de franjas sobre objeto desplazado 0º, c) proyección de franjas sobre objeto desplazado 120º, d) </a:t>
            </a:r>
            <a:r>
              <a:rPr b="0" lang="es-MX" sz="1400" spc="-1" strike="noStrike">
                <a:latin typeface="Avery light"/>
              </a:rPr>
              <a:t>proyección de franjas sobre objeto desplazado 240º.</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itle 1"/>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Introducción</a:t>
            </a:r>
            <a:endParaRPr b="0" lang="es-MX" sz="4000" spc="-1" strike="noStrike">
              <a:latin typeface="Arial"/>
            </a:endParaRPr>
          </a:p>
        </p:txBody>
      </p:sp>
      <p:pic>
        <p:nvPicPr>
          <p:cNvPr id="134" name="Imagen 5_1" descr=""/>
          <p:cNvPicPr/>
          <p:nvPr/>
        </p:nvPicPr>
        <p:blipFill>
          <a:blip r:embed="rId1"/>
          <a:stretch/>
        </p:blipFill>
        <p:spPr>
          <a:xfrm>
            <a:off x="0" y="780120"/>
            <a:ext cx="3483720" cy="230760"/>
          </a:xfrm>
          <a:prstGeom prst="rect">
            <a:avLst/>
          </a:prstGeom>
          <a:ln w="0">
            <a:noFill/>
          </a:ln>
        </p:spPr>
      </p:pic>
      <p:pic>
        <p:nvPicPr>
          <p:cNvPr id="135" name="Imagen 6_1" descr=""/>
          <p:cNvPicPr/>
          <p:nvPr/>
        </p:nvPicPr>
        <p:blipFill>
          <a:blip r:embed="rId2"/>
          <a:stretch/>
        </p:blipFill>
        <p:spPr>
          <a:xfrm>
            <a:off x="7171200" y="334080"/>
            <a:ext cx="2701800" cy="471960"/>
          </a:xfrm>
          <a:prstGeom prst="rect">
            <a:avLst/>
          </a:prstGeom>
          <a:ln w="0">
            <a:noFill/>
          </a:ln>
        </p:spPr>
      </p:pic>
      <p:pic>
        <p:nvPicPr>
          <p:cNvPr id="136" name="Imagen 8_1" descr=""/>
          <p:cNvPicPr/>
          <p:nvPr/>
        </p:nvPicPr>
        <p:blipFill>
          <a:blip r:embed="rId3">
            <a:alphaModFix amt="73000"/>
          </a:blip>
          <a:stretch/>
        </p:blipFill>
        <p:spPr>
          <a:xfrm flipH="1">
            <a:off x="7666200" y="4762800"/>
            <a:ext cx="2413440" cy="955800"/>
          </a:xfrm>
          <a:prstGeom prst="rect">
            <a:avLst/>
          </a:prstGeom>
          <a:ln w="0">
            <a:noFill/>
          </a:ln>
        </p:spPr>
      </p:pic>
      <p:sp>
        <p:nvSpPr>
          <p:cNvPr id="137" name="Marcador de texto 12_1"/>
          <p:cNvSpPr txBox="1"/>
          <p:nvPr/>
        </p:nvSpPr>
        <p:spPr>
          <a:xfrm>
            <a:off x="460800" y="1039320"/>
            <a:ext cx="8914320" cy="828000"/>
          </a:xfrm>
          <a:prstGeom prst="rect">
            <a:avLst/>
          </a:prstGeom>
          <a:noFill/>
          <a:ln w="0">
            <a:noFill/>
          </a:ln>
        </p:spPr>
        <p:txBody>
          <a:bodyPr>
            <a:noAutofit/>
          </a:bodyPr>
          <a:p>
            <a:pPr algn="just">
              <a:lnSpc>
                <a:spcPct val="90000"/>
              </a:lnSpc>
              <a:spcBef>
                <a:spcPts val="1001"/>
              </a:spcBef>
              <a:tabLst>
                <a:tab algn="l" pos="0"/>
              </a:tabLst>
            </a:pPr>
            <a:r>
              <a:rPr b="0" lang="es-MX" sz="2600" spc="-1" strike="noStrike">
                <a:solidFill>
                  <a:srgbClr val="595959"/>
                </a:solidFill>
                <a:latin typeface="Avenir Light"/>
              </a:rPr>
              <a:t>Ruido o contaminación presente en imágenes degradan su calidad visual y son de diferente naturaleza.</a:t>
            </a:r>
            <a:endParaRPr b="0" lang="es-MX" sz="2600" spc="-1" strike="noStrike">
              <a:solidFill>
                <a:srgbClr val="000000"/>
              </a:solidFill>
              <a:latin typeface="Calibri"/>
            </a:endParaRPr>
          </a:p>
        </p:txBody>
      </p:sp>
      <p:pic>
        <p:nvPicPr>
          <p:cNvPr id="138" name="" descr=""/>
          <p:cNvPicPr/>
          <p:nvPr/>
        </p:nvPicPr>
        <p:blipFill>
          <a:blip r:embed="rId4"/>
          <a:stretch/>
        </p:blipFill>
        <p:spPr>
          <a:xfrm>
            <a:off x="6745320" y="1975320"/>
            <a:ext cx="2160000" cy="2160000"/>
          </a:xfrm>
          <a:prstGeom prst="rect">
            <a:avLst/>
          </a:prstGeom>
          <a:ln w="0">
            <a:noFill/>
          </a:ln>
        </p:spPr>
      </p:pic>
      <p:pic>
        <p:nvPicPr>
          <p:cNvPr id="139" name="" descr=""/>
          <p:cNvPicPr/>
          <p:nvPr/>
        </p:nvPicPr>
        <p:blipFill>
          <a:blip r:embed="rId5"/>
          <a:stretch/>
        </p:blipFill>
        <p:spPr>
          <a:xfrm>
            <a:off x="595080" y="1929600"/>
            <a:ext cx="2160000" cy="2160000"/>
          </a:xfrm>
          <a:prstGeom prst="rect">
            <a:avLst/>
          </a:prstGeom>
          <a:ln w="0">
            <a:noFill/>
          </a:ln>
        </p:spPr>
      </p:pic>
      <p:pic>
        <p:nvPicPr>
          <p:cNvPr id="140" name="" descr=""/>
          <p:cNvPicPr/>
          <p:nvPr/>
        </p:nvPicPr>
        <p:blipFill>
          <a:blip r:embed="rId6"/>
          <a:stretch/>
        </p:blipFill>
        <p:spPr>
          <a:xfrm>
            <a:off x="3670200" y="1975320"/>
            <a:ext cx="2160000" cy="2160000"/>
          </a:xfrm>
          <a:prstGeom prst="rect">
            <a:avLst/>
          </a:prstGeom>
          <a:ln w="0">
            <a:noFill/>
          </a:ln>
        </p:spPr>
      </p:pic>
      <p:sp>
        <p:nvSpPr>
          <p:cNvPr id="141" name=""/>
          <p:cNvSpPr txBox="1"/>
          <p:nvPr/>
        </p:nvSpPr>
        <p:spPr>
          <a:xfrm>
            <a:off x="720000" y="4428000"/>
            <a:ext cx="8460000" cy="858240"/>
          </a:xfrm>
          <a:prstGeom prst="rect">
            <a:avLst/>
          </a:prstGeom>
          <a:noFill/>
          <a:ln w="0">
            <a:noFill/>
          </a:ln>
        </p:spPr>
        <p:txBody>
          <a:bodyPr lIns="90000" rIns="90000" tIns="45000" bIns="45000">
            <a:noAutofit/>
          </a:bodyPr>
          <a:p>
            <a:r>
              <a:rPr b="0" lang="es-MX" sz="1400" spc="-1" strike="noStrike">
                <a:latin typeface="Avenir light"/>
                <a:ea typeface="Microsoft YaHei"/>
              </a:rPr>
              <a:t>Figura 1: Imágenes afectadas por ruido periódico</a:t>
            </a:r>
            <a:r>
              <a:rPr b="0" lang="es-MX" sz="1400" spc="-1" strike="noStrike">
                <a:latin typeface="Avenir light"/>
              </a:rPr>
              <a:t>.</a:t>
            </a:r>
            <a:endParaRPr b="0" lang="es-MX" sz="1400" spc="-1" strike="noStrike">
              <a:latin typeface="Arial"/>
            </a:endParaRPr>
          </a:p>
        </p:txBody>
      </p:sp>
      <p:sp>
        <p:nvSpPr>
          <p:cNvPr id="142" name=""/>
          <p:cNvSpPr txBox="1"/>
          <p:nvPr/>
        </p:nvSpPr>
        <p:spPr>
          <a:xfrm>
            <a:off x="1459080" y="4109760"/>
            <a:ext cx="484920" cy="390240"/>
          </a:xfrm>
          <a:prstGeom prst="rect">
            <a:avLst/>
          </a:prstGeom>
          <a:noFill/>
          <a:ln w="0">
            <a:noFill/>
          </a:ln>
        </p:spPr>
        <p:txBody>
          <a:bodyPr lIns="90000" rIns="90000" tIns="45000" bIns="45000">
            <a:noAutofit/>
          </a:bodyPr>
          <a:p>
            <a:r>
              <a:rPr b="0" lang="es-MX" sz="1600" spc="-1" strike="noStrike">
                <a:latin typeface="Avery light"/>
                <a:ea typeface="Microsoft YaHei"/>
              </a:rPr>
              <a:t>a)</a:t>
            </a:r>
            <a:endParaRPr b="0" lang="es-MX" sz="1600" spc="-1" strike="noStrike">
              <a:latin typeface="Arial"/>
            </a:endParaRPr>
          </a:p>
        </p:txBody>
      </p:sp>
      <p:sp>
        <p:nvSpPr>
          <p:cNvPr id="143" name=""/>
          <p:cNvSpPr txBox="1"/>
          <p:nvPr/>
        </p:nvSpPr>
        <p:spPr>
          <a:xfrm>
            <a:off x="4483440" y="4109760"/>
            <a:ext cx="484920" cy="390240"/>
          </a:xfrm>
          <a:prstGeom prst="rect">
            <a:avLst/>
          </a:prstGeom>
          <a:noFill/>
          <a:ln w="0">
            <a:noFill/>
          </a:ln>
        </p:spPr>
        <p:txBody>
          <a:bodyPr lIns="90000" rIns="90000" tIns="45000" bIns="45000">
            <a:noAutofit/>
          </a:bodyPr>
          <a:p>
            <a:r>
              <a:rPr b="0" lang="es-MX" sz="1600" spc="-1" strike="noStrike">
                <a:latin typeface="Avery light"/>
                <a:ea typeface="Microsoft YaHei"/>
              </a:rPr>
              <a:t>b)</a:t>
            </a:r>
            <a:endParaRPr b="0" lang="es-MX" sz="1600" spc="-1" strike="noStrike">
              <a:latin typeface="Arial"/>
            </a:endParaRPr>
          </a:p>
        </p:txBody>
      </p:sp>
      <p:sp>
        <p:nvSpPr>
          <p:cNvPr id="144" name=""/>
          <p:cNvSpPr txBox="1"/>
          <p:nvPr/>
        </p:nvSpPr>
        <p:spPr>
          <a:xfrm>
            <a:off x="7687800" y="4109760"/>
            <a:ext cx="484920" cy="390240"/>
          </a:xfrm>
          <a:prstGeom prst="rect">
            <a:avLst/>
          </a:prstGeom>
          <a:noFill/>
          <a:ln w="0">
            <a:noFill/>
          </a:ln>
        </p:spPr>
        <p:txBody>
          <a:bodyPr lIns="90000" rIns="90000" tIns="45000" bIns="45000">
            <a:noAutofit/>
          </a:bodyPr>
          <a:p>
            <a:r>
              <a:rPr b="0" lang="es-MX" sz="1600" spc="-1" strike="noStrike">
                <a:latin typeface="Avery light"/>
                <a:ea typeface="Microsoft YaHei"/>
              </a:rPr>
              <a:t>c)</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itle 1_13"/>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337" name="Imagen 5_17" descr=""/>
          <p:cNvPicPr/>
          <p:nvPr/>
        </p:nvPicPr>
        <p:blipFill>
          <a:blip r:embed="rId1"/>
          <a:stretch/>
        </p:blipFill>
        <p:spPr>
          <a:xfrm>
            <a:off x="0" y="780120"/>
            <a:ext cx="3483720" cy="230760"/>
          </a:xfrm>
          <a:prstGeom prst="rect">
            <a:avLst/>
          </a:prstGeom>
          <a:ln w="0">
            <a:noFill/>
          </a:ln>
        </p:spPr>
      </p:pic>
      <p:pic>
        <p:nvPicPr>
          <p:cNvPr id="338" name="Imagen 6_17" descr=""/>
          <p:cNvPicPr/>
          <p:nvPr/>
        </p:nvPicPr>
        <p:blipFill>
          <a:blip r:embed="rId2"/>
          <a:stretch/>
        </p:blipFill>
        <p:spPr>
          <a:xfrm>
            <a:off x="7171200" y="334080"/>
            <a:ext cx="2701800" cy="471960"/>
          </a:xfrm>
          <a:prstGeom prst="rect">
            <a:avLst/>
          </a:prstGeom>
          <a:ln w="0">
            <a:noFill/>
          </a:ln>
        </p:spPr>
      </p:pic>
      <p:pic>
        <p:nvPicPr>
          <p:cNvPr id="339" name="Imagen 8_17" descr=""/>
          <p:cNvPicPr/>
          <p:nvPr/>
        </p:nvPicPr>
        <p:blipFill>
          <a:blip r:embed="rId3">
            <a:alphaModFix amt="73000"/>
          </a:blip>
          <a:stretch/>
        </p:blipFill>
        <p:spPr>
          <a:xfrm flipH="1">
            <a:off x="7666200" y="4762800"/>
            <a:ext cx="2413440" cy="955800"/>
          </a:xfrm>
          <a:prstGeom prst="rect">
            <a:avLst/>
          </a:prstGeom>
          <a:ln w="0">
            <a:noFill/>
          </a:ln>
        </p:spPr>
      </p:pic>
      <p:sp>
        <p:nvSpPr>
          <p:cNvPr id="340" name="CuadroTexto 11_9"/>
          <p:cNvSpPr/>
          <p:nvPr/>
        </p:nvSpPr>
        <p:spPr>
          <a:xfrm>
            <a:off x="297360" y="1024200"/>
            <a:ext cx="9524160" cy="91260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1800" spc="-1" strike="noStrike">
                <a:solidFill>
                  <a:srgbClr val="595959"/>
                </a:solidFill>
                <a:latin typeface="Avery light"/>
              </a:rPr>
              <a:t>Aplicando la ecuación 1 se obtienen los mapas envueltos tanto del objeto como de la referencia. Mientras que para obtener el mapa de fase del objeto y de referencia desenvueltos se utilizan el algoritmo PUMA</a:t>
            </a:r>
            <a:r>
              <a:rPr b="0" lang="es-MX" sz="1800" spc="-1" strike="noStrike">
                <a:solidFill>
                  <a:srgbClr val="595959"/>
                </a:solidFill>
                <a:latin typeface="Avery light"/>
                <a:ea typeface="NimbusRomNo9L-Regu"/>
              </a:rPr>
              <a:t>(Bioucas-Dias &amp; G., 2007).</a:t>
            </a:r>
            <a:endParaRPr b="0" lang="es-MX" sz="1800" spc="-1" strike="noStrike">
              <a:solidFill>
                <a:srgbClr val="595959"/>
              </a:solidFill>
              <a:latin typeface="Avery light"/>
            </a:endParaRPr>
          </a:p>
        </p:txBody>
      </p:sp>
      <mc:AlternateContent>
        <mc:Choice xmlns:a14="http://schemas.microsoft.com/office/drawing/2010/main" Requires="a14">
          <p:sp>
            <p:nvSpPr>
              <p:cNvPr id="341" name=""/>
              <p:cNvSpPr txBox="1"/>
              <p:nvPr/>
            </p:nvSpPr>
            <p:spPr>
              <a:xfrm>
                <a:off x="4460760" y="3239640"/>
                <a:ext cx="719640" cy="359640"/>
              </a:xfrm>
              <a:prstGeom prst="rect">
                <a:avLst/>
              </a:prstGeom>
            </p:spPr>
            <p:txBody>
              <a:bodyPr/>
              <a:p>
                <a14:m>
                  <m:oMath xmlns:m="http://schemas.openxmlformats.org/officeDocument/2006/math"/>
                </a14:m>
              </a:p>
            </p:txBody>
          </p:sp>
        </mc:Choice>
        <mc:Fallback/>
      </mc:AlternateContent>
      <mc:AlternateContent>
        <mc:Choice xmlns:a14="http://schemas.microsoft.com/office/drawing/2010/main" Requires="a14">
          <p:sp>
            <p:nvSpPr>
              <p:cNvPr id="342" name=""/>
              <p:cNvSpPr txBox="1"/>
              <p:nvPr/>
            </p:nvSpPr>
            <p:spPr>
              <a:xfrm>
                <a:off x="2664000" y="2736000"/>
                <a:ext cx="4320000" cy="684000"/>
              </a:xfrm>
              <a:prstGeom prst="rect">
                <a:avLst/>
              </a:prstGeom>
            </p:spPr>
            <p:txBody>
              <a:bodyPr/>
              <a:p>
                <a14:m>
                  <m:oMath xmlns:m="http://schemas.openxmlformats.org/officeDocument/2006/math">
                    <m:r>
                      <m:t xml:space="preserve">φ</m:t>
                    </m:r>
                    <m:r>
                      <m:t xml:space="preserve">=</m:t>
                    </m:r>
                    <m:sSup>
                      <m:e>
                        <m:r>
                          <m:t xml:space="preserve">tan</m:t>
                        </m:r>
                      </m:e>
                      <m:sup>
                        <m:r>
                          <m:t xml:space="preserve">−</m:t>
                        </m:r>
                        <m:r>
                          <m:t xml:space="preserve">1</m:t>
                        </m:r>
                      </m:sup>
                    </m:sSup>
                    <m:d>
                      <m:dPr>
                        <m:begChr m:val="("/>
                        <m:endChr m:val=")"/>
                      </m:dPr>
                      <m:e>
                        <m:rad>
                          <m:radPr>
                            <m:degHide m:val="1"/>
                          </m:radPr>
                          <m:deg/>
                          <m:e>
                            <m:r>
                              <m:t xml:space="preserve">3</m:t>
                            </m:r>
                            <m:f>
                              <m:num>
                                <m:sSub>
                                  <m:e>
                                    <m:r>
                                      <m:t xml:space="preserve">I</m:t>
                                    </m:r>
                                  </m:e>
                                  <m:sub>
                                    <m:r>
                                      <m:t xml:space="preserve">3</m:t>
                                    </m:r>
                                  </m:sub>
                                </m:sSub>
                                <m:d>
                                  <m:dPr>
                                    <m:begChr m:val="("/>
                                    <m:endChr m:val=")"/>
                                  </m:dPr>
                                  <m:e>
                                    <m:r>
                                      <m:t xml:space="preserve">x</m:t>
                                    </m:r>
                                    <m:r>
                                      <m:t xml:space="preserve">,</m:t>
                                    </m:r>
                                    <m:r>
                                      <m:t xml:space="preserve">y</m:t>
                                    </m:r>
                                  </m:e>
                                </m:d>
                                <m:r>
                                  <m:t xml:space="preserve">−</m:t>
                                </m:r>
                                <m:sSub>
                                  <m:e>
                                    <m:r>
                                      <m:t xml:space="preserve">I</m:t>
                                    </m:r>
                                  </m:e>
                                  <m:sub>
                                    <m:r>
                                      <m:t xml:space="preserve">1</m:t>
                                    </m:r>
                                  </m:sub>
                                </m:sSub>
                                <m:d>
                                  <m:dPr>
                                    <m:begChr m:val="("/>
                                    <m:endChr m:val=")"/>
                                  </m:dPr>
                                  <m:e>
                                    <m:r>
                                      <m:t xml:space="preserve">x</m:t>
                                    </m:r>
                                    <m:r>
                                      <m:t xml:space="preserve">,</m:t>
                                    </m:r>
                                    <m:r>
                                      <m:t xml:space="preserve">y</m:t>
                                    </m:r>
                                  </m:e>
                                </m:d>
                              </m:num>
                              <m:den>
                                <m:r>
                                  <m:t xml:space="preserve">2</m:t>
                                </m:r>
                                <m:sSub>
                                  <m:e>
                                    <m:r>
                                      <m:t xml:space="preserve">I</m:t>
                                    </m:r>
                                  </m:e>
                                  <m:sub>
                                    <m:r>
                                      <m:t xml:space="preserve">2</m:t>
                                    </m:r>
                                  </m:sub>
                                </m:sSub>
                                <m:d>
                                  <m:dPr>
                                    <m:begChr m:val="("/>
                                    <m:endChr m:val=")"/>
                                  </m:dPr>
                                  <m:e>
                                    <m:r>
                                      <m:t xml:space="preserve">x</m:t>
                                    </m:r>
                                    <m:r>
                                      <m:t xml:space="preserve">,</m:t>
                                    </m:r>
                                    <m:r>
                                      <m:t xml:space="preserve">y</m:t>
                                    </m:r>
                                  </m:e>
                                </m:d>
                                <m:r>
                                  <m:t xml:space="preserve">−</m:t>
                                </m:r>
                                <m:sSub>
                                  <m:e>
                                    <m:r>
                                      <m:t xml:space="preserve">I</m:t>
                                    </m:r>
                                  </m:e>
                                  <m:sub>
                                    <m:r>
                                      <m:t xml:space="preserve">1</m:t>
                                    </m:r>
                                  </m:sub>
                                </m:sSub>
                                <m:d>
                                  <m:dPr>
                                    <m:begChr m:val="("/>
                                    <m:endChr m:val=")"/>
                                  </m:dPr>
                                  <m:e>
                                    <m:r>
                                      <m:t xml:space="preserve">x</m:t>
                                    </m:r>
                                    <m:r>
                                      <m:t xml:space="preserve">,</m:t>
                                    </m:r>
                                    <m:r>
                                      <m:t xml:space="preserve">y</m:t>
                                    </m:r>
                                  </m:e>
                                </m:d>
                                <m:r>
                                  <m:t xml:space="preserve">−</m:t>
                                </m:r>
                                <m:sSub>
                                  <m:e>
                                    <m:r>
                                      <m:t xml:space="preserve">I</m:t>
                                    </m:r>
                                  </m:e>
                                  <m:sub>
                                    <m:r>
                                      <m:t xml:space="preserve">3</m:t>
                                    </m:r>
                                  </m:sub>
                                </m:sSub>
                                <m:d>
                                  <m:dPr>
                                    <m:begChr m:val="("/>
                                    <m:endChr m:val=")"/>
                                  </m:dPr>
                                  <m:e>
                                    <m:r>
                                      <m:t xml:space="preserve">x</m:t>
                                    </m:r>
                                    <m:r>
                                      <m:t xml:space="preserve">,</m:t>
                                    </m:r>
                                    <m:r>
                                      <m:t xml:space="preserve">y</m:t>
                                    </m:r>
                                  </m:e>
                                </m:d>
                              </m:den>
                            </m:f>
                          </m:e>
                        </m:rad>
                      </m:e>
                    </m:d>
                  </m:oMath>
                </a14:m>
              </a:p>
            </p:txBody>
          </p:sp>
        </mc:Choice>
        <mc:Fallback/>
      </mc:AlternateContent>
      <p:sp>
        <p:nvSpPr>
          <p:cNvPr id="343" name=""/>
          <p:cNvSpPr txBox="1"/>
          <p:nvPr/>
        </p:nvSpPr>
        <p:spPr>
          <a:xfrm>
            <a:off x="7524000" y="2713680"/>
            <a:ext cx="1080000" cy="602280"/>
          </a:xfrm>
          <a:prstGeom prst="rect">
            <a:avLst/>
          </a:prstGeom>
          <a:noFill/>
          <a:ln w="0">
            <a:noFill/>
          </a:ln>
        </p:spPr>
        <p:txBody>
          <a:bodyPr lIns="90000" rIns="90000" tIns="45000" bIns="45000">
            <a:noAutofit/>
          </a:bodyPr>
          <a:p>
            <a:r>
              <a:rPr b="0" lang="es-MX" sz="1800" spc="-1" strike="noStrike">
                <a:latin typeface="Arial"/>
              </a:rPr>
              <a:t>Ecu. 4)</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itle 1_14"/>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345" name="Imagen 5_18" descr=""/>
          <p:cNvPicPr/>
          <p:nvPr/>
        </p:nvPicPr>
        <p:blipFill>
          <a:blip r:embed="rId1"/>
          <a:stretch/>
        </p:blipFill>
        <p:spPr>
          <a:xfrm>
            <a:off x="0" y="780120"/>
            <a:ext cx="3483720" cy="230760"/>
          </a:xfrm>
          <a:prstGeom prst="rect">
            <a:avLst/>
          </a:prstGeom>
          <a:ln w="0">
            <a:noFill/>
          </a:ln>
        </p:spPr>
      </p:pic>
      <p:pic>
        <p:nvPicPr>
          <p:cNvPr id="346" name="Imagen 6_18" descr=""/>
          <p:cNvPicPr/>
          <p:nvPr/>
        </p:nvPicPr>
        <p:blipFill>
          <a:blip r:embed="rId2"/>
          <a:stretch/>
        </p:blipFill>
        <p:spPr>
          <a:xfrm>
            <a:off x="7171200" y="334080"/>
            <a:ext cx="2701800" cy="471960"/>
          </a:xfrm>
          <a:prstGeom prst="rect">
            <a:avLst/>
          </a:prstGeom>
          <a:ln w="0">
            <a:noFill/>
          </a:ln>
        </p:spPr>
      </p:pic>
      <p:pic>
        <p:nvPicPr>
          <p:cNvPr id="347" name="Imagen 8_18" descr=""/>
          <p:cNvPicPr/>
          <p:nvPr/>
        </p:nvPicPr>
        <p:blipFill>
          <a:blip r:embed="rId3">
            <a:alphaModFix amt="73000"/>
          </a:blip>
          <a:stretch/>
        </p:blipFill>
        <p:spPr>
          <a:xfrm flipH="1">
            <a:off x="7666200" y="4762800"/>
            <a:ext cx="2413440" cy="955800"/>
          </a:xfrm>
          <a:prstGeom prst="rect">
            <a:avLst/>
          </a:prstGeom>
          <a:ln w="0">
            <a:noFill/>
          </a:ln>
        </p:spPr>
      </p:pic>
      <p:sp>
        <p:nvSpPr>
          <p:cNvPr id="348" name="CuadroTexto 11_10"/>
          <p:cNvSpPr/>
          <p:nvPr/>
        </p:nvSpPr>
        <p:spPr>
          <a:xfrm>
            <a:off x="297360" y="1024200"/>
            <a:ext cx="9524160" cy="91260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1800" spc="-1" strike="noStrike">
                <a:solidFill>
                  <a:srgbClr val="595959"/>
                </a:solidFill>
                <a:latin typeface="Avery light"/>
                <a:ea typeface="NimbusRomNo9L-Regu"/>
              </a:rPr>
              <a:t>La resta de los mapas de fase de objeto y de referencia nos proporciona una representación 2D del objeto con ruido cuasi/periódico debido al patrón de franjas utilizado para obtener los mapas del objeto y de referencias.</a:t>
            </a:r>
            <a:endParaRPr b="0" lang="es-MX" sz="1800" spc="-1" strike="noStrike">
              <a:solidFill>
                <a:srgbClr val="595959"/>
              </a:solidFill>
              <a:latin typeface="Avery light"/>
            </a:endParaRPr>
          </a:p>
        </p:txBody>
      </p:sp>
      <p:pic>
        <p:nvPicPr>
          <p:cNvPr id="349" name="" descr=""/>
          <p:cNvPicPr/>
          <p:nvPr/>
        </p:nvPicPr>
        <p:blipFill>
          <a:blip r:embed="rId4"/>
          <a:stretch/>
        </p:blipFill>
        <p:spPr>
          <a:xfrm>
            <a:off x="360000" y="2160000"/>
            <a:ext cx="2520000" cy="2013120"/>
          </a:xfrm>
          <a:prstGeom prst="rect">
            <a:avLst/>
          </a:prstGeom>
          <a:ln w="0">
            <a:noFill/>
          </a:ln>
        </p:spPr>
      </p:pic>
      <p:pic>
        <p:nvPicPr>
          <p:cNvPr id="350" name="" descr=""/>
          <p:cNvPicPr/>
          <p:nvPr/>
        </p:nvPicPr>
        <p:blipFill>
          <a:blip r:embed="rId5"/>
          <a:stretch/>
        </p:blipFill>
        <p:spPr>
          <a:xfrm>
            <a:off x="3096000" y="2157840"/>
            <a:ext cx="2520000" cy="2012400"/>
          </a:xfrm>
          <a:prstGeom prst="rect">
            <a:avLst/>
          </a:prstGeom>
          <a:ln w="0">
            <a:noFill/>
          </a:ln>
        </p:spPr>
      </p:pic>
      <p:pic>
        <p:nvPicPr>
          <p:cNvPr id="351" name="" descr=""/>
          <p:cNvPicPr/>
          <p:nvPr/>
        </p:nvPicPr>
        <p:blipFill>
          <a:blip r:embed="rId6"/>
          <a:stretch/>
        </p:blipFill>
        <p:spPr>
          <a:xfrm>
            <a:off x="5913360" y="2088000"/>
            <a:ext cx="3316680" cy="2160000"/>
          </a:xfrm>
          <a:prstGeom prst="rect">
            <a:avLst/>
          </a:prstGeom>
          <a:ln w="0">
            <a:noFill/>
          </a:ln>
        </p:spPr>
      </p:pic>
      <p:sp>
        <p:nvSpPr>
          <p:cNvPr id="352" name=""/>
          <p:cNvSpPr txBox="1"/>
          <p:nvPr/>
        </p:nvSpPr>
        <p:spPr>
          <a:xfrm>
            <a:off x="1476000" y="4248000"/>
            <a:ext cx="468000" cy="293040"/>
          </a:xfrm>
          <a:prstGeom prst="rect">
            <a:avLst/>
          </a:prstGeom>
          <a:noFill/>
          <a:ln w="0">
            <a:noFill/>
          </a:ln>
        </p:spPr>
        <p:txBody>
          <a:bodyPr lIns="90000" rIns="90000" tIns="45000" bIns="45000">
            <a:noAutofit/>
          </a:bodyPr>
          <a:p>
            <a:r>
              <a:rPr b="0" lang="es-MX" sz="1400" spc="-1" strike="noStrike">
                <a:latin typeface="Avery light"/>
              </a:rPr>
              <a:t>a)</a:t>
            </a:r>
            <a:endParaRPr b="0" lang="es-MX" sz="1400" spc="-1" strike="noStrike">
              <a:latin typeface="Arial"/>
            </a:endParaRPr>
          </a:p>
        </p:txBody>
      </p:sp>
      <p:sp>
        <p:nvSpPr>
          <p:cNvPr id="353" name=""/>
          <p:cNvSpPr txBox="1"/>
          <p:nvPr/>
        </p:nvSpPr>
        <p:spPr>
          <a:xfrm>
            <a:off x="4212000" y="4248000"/>
            <a:ext cx="468000" cy="293040"/>
          </a:xfrm>
          <a:prstGeom prst="rect">
            <a:avLst/>
          </a:prstGeom>
          <a:noFill/>
          <a:ln w="0">
            <a:noFill/>
          </a:ln>
        </p:spPr>
        <p:txBody>
          <a:bodyPr lIns="90000" rIns="90000" tIns="45000" bIns="45000">
            <a:noAutofit/>
          </a:bodyPr>
          <a:p>
            <a:r>
              <a:rPr b="0" lang="es-MX" sz="1400" spc="-1" strike="noStrike">
                <a:latin typeface="Avery light"/>
              </a:rPr>
              <a:t>b)</a:t>
            </a:r>
            <a:endParaRPr b="0" lang="es-MX" sz="1400" spc="-1" strike="noStrike">
              <a:latin typeface="Arial"/>
            </a:endParaRPr>
          </a:p>
        </p:txBody>
      </p:sp>
      <p:sp>
        <p:nvSpPr>
          <p:cNvPr id="354" name=""/>
          <p:cNvSpPr txBox="1"/>
          <p:nvPr/>
        </p:nvSpPr>
        <p:spPr>
          <a:xfrm>
            <a:off x="6948000" y="4248000"/>
            <a:ext cx="468000" cy="293040"/>
          </a:xfrm>
          <a:prstGeom prst="rect">
            <a:avLst/>
          </a:prstGeom>
          <a:noFill/>
          <a:ln w="0">
            <a:noFill/>
          </a:ln>
        </p:spPr>
        <p:txBody>
          <a:bodyPr lIns="90000" rIns="90000" tIns="45000" bIns="45000">
            <a:noAutofit/>
          </a:bodyPr>
          <a:p>
            <a:r>
              <a:rPr b="0" lang="es-MX" sz="1400" spc="-1" strike="noStrike">
                <a:latin typeface="Avery light"/>
              </a:rPr>
              <a:t>c)</a:t>
            </a:r>
            <a:endParaRPr b="0" lang="es-MX" sz="1400" spc="-1" strike="noStrike">
              <a:latin typeface="Arial"/>
            </a:endParaRPr>
          </a:p>
        </p:txBody>
      </p:sp>
      <p:sp>
        <p:nvSpPr>
          <p:cNvPr id="355" name=""/>
          <p:cNvSpPr txBox="1"/>
          <p:nvPr/>
        </p:nvSpPr>
        <p:spPr>
          <a:xfrm>
            <a:off x="612000" y="4644000"/>
            <a:ext cx="8748000" cy="495720"/>
          </a:xfrm>
          <a:prstGeom prst="rect">
            <a:avLst/>
          </a:prstGeom>
          <a:noFill/>
          <a:ln w="0">
            <a:noFill/>
          </a:ln>
        </p:spPr>
        <p:txBody>
          <a:bodyPr lIns="90000" rIns="90000" tIns="45000" bIns="45000">
            <a:noAutofit/>
          </a:bodyPr>
          <a:p>
            <a:pPr algn="just"/>
            <a:r>
              <a:rPr b="0" lang="es-MX" sz="1400" spc="-1" strike="noStrike">
                <a:latin typeface="Avery light"/>
              </a:rPr>
              <a:t>Fig. 10. a) mapa de fase envuelta de objeto, b) mapa de fase de referencia y c) resta de fase desenvuelta de mapa de fase de objeto y de referencia.</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itle 1_15"/>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357" name="Imagen 5_19" descr=""/>
          <p:cNvPicPr/>
          <p:nvPr/>
        </p:nvPicPr>
        <p:blipFill>
          <a:blip r:embed="rId1"/>
          <a:stretch/>
        </p:blipFill>
        <p:spPr>
          <a:xfrm>
            <a:off x="0" y="780120"/>
            <a:ext cx="3483720" cy="230760"/>
          </a:xfrm>
          <a:prstGeom prst="rect">
            <a:avLst/>
          </a:prstGeom>
          <a:ln w="0">
            <a:noFill/>
          </a:ln>
        </p:spPr>
      </p:pic>
      <p:pic>
        <p:nvPicPr>
          <p:cNvPr id="358" name="Imagen 6_19" descr=""/>
          <p:cNvPicPr/>
          <p:nvPr/>
        </p:nvPicPr>
        <p:blipFill>
          <a:blip r:embed="rId2"/>
          <a:stretch/>
        </p:blipFill>
        <p:spPr>
          <a:xfrm>
            <a:off x="7171200" y="334080"/>
            <a:ext cx="2701800" cy="471960"/>
          </a:xfrm>
          <a:prstGeom prst="rect">
            <a:avLst/>
          </a:prstGeom>
          <a:ln w="0">
            <a:noFill/>
          </a:ln>
        </p:spPr>
      </p:pic>
      <p:pic>
        <p:nvPicPr>
          <p:cNvPr id="359" name="Imagen 8_19" descr=""/>
          <p:cNvPicPr/>
          <p:nvPr/>
        </p:nvPicPr>
        <p:blipFill>
          <a:blip r:embed="rId3">
            <a:alphaModFix amt="73000"/>
          </a:blip>
          <a:stretch/>
        </p:blipFill>
        <p:spPr>
          <a:xfrm flipH="1">
            <a:off x="7666200" y="4762800"/>
            <a:ext cx="2413440" cy="955800"/>
          </a:xfrm>
          <a:prstGeom prst="rect">
            <a:avLst/>
          </a:prstGeom>
          <a:ln w="0">
            <a:noFill/>
          </a:ln>
        </p:spPr>
      </p:pic>
      <p:sp>
        <p:nvSpPr>
          <p:cNvPr id="360" name="CuadroTexto 11_11"/>
          <p:cNvSpPr/>
          <p:nvPr/>
        </p:nvSpPr>
        <p:spPr>
          <a:xfrm>
            <a:off x="297360" y="1024200"/>
            <a:ext cx="9524160" cy="338148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400" spc="-1" strike="noStrike">
                <a:solidFill>
                  <a:srgbClr val="595959"/>
                </a:solidFill>
                <a:latin typeface="Avery light"/>
                <a:ea typeface="NimbusRomNo9L-Regu"/>
              </a:rPr>
              <a:t>Las imágenes adquiridas con el método de PSP  de 3 pasos(3-Step) se usan como imágenes fuente para constituir una base de datos.</a:t>
            </a:r>
            <a:endParaRPr b="0" lang="es-MX" sz="2400" spc="-1" strike="noStrike">
              <a:solidFill>
                <a:srgbClr val="595959"/>
              </a:solidFill>
              <a:latin typeface="Avery light"/>
            </a:endParaRPr>
          </a:p>
          <a:p>
            <a:pPr algn="just">
              <a:lnSpc>
                <a:spcPct val="100000"/>
              </a:lnSpc>
            </a:pPr>
            <a:endParaRPr b="0" lang="es-MX" sz="2400" spc="-1" strike="noStrike">
              <a:solidFill>
                <a:srgbClr val="595959"/>
              </a:solidFill>
              <a:latin typeface="Avery light"/>
            </a:endParaRPr>
          </a:p>
          <a:p>
            <a:pPr algn="just">
              <a:lnSpc>
                <a:spcPct val="100000"/>
              </a:lnSpc>
            </a:pPr>
            <a:r>
              <a:rPr b="0" lang="es-MX" sz="2400" spc="-1" strike="noStrike">
                <a:solidFill>
                  <a:srgbClr val="595959"/>
                </a:solidFill>
                <a:latin typeface="Avery light"/>
                <a:ea typeface="NimbusRomNo9L-Regu"/>
              </a:rPr>
              <a:t>Se desarrollo un algoritmo que atenuá el ruido cuasi/periódico de las imágenes después de ser obtenidas mediante la técnica antes mencionada y es aplicada en el dominio de la frecuencia de las mismas para obtener las imágenes objetivo.</a:t>
            </a:r>
            <a:endParaRPr b="0" lang="es-MX" sz="2400" spc="-1" strike="noStrike">
              <a:solidFill>
                <a:srgbClr val="595959"/>
              </a:solidFill>
              <a:latin typeface="Avery light"/>
            </a:endParaRPr>
          </a:p>
          <a:p>
            <a:pPr>
              <a:lnSpc>
                <a:spcPct val="100000"/>
              </a:lnSpc>
            </a:pPr>
            <a:endParaRPr b="0" lang="es-MX" sz="2400" spc="-1" strike="noStrike">
              <a:solidFill>
                <a:srgbClr val="595959"/>
              </a:solidFill>
              <a:latin typeface="Avery light"/>
            </a:endParaRPr>
          </a:p>
          <a:p>
            <a:pPr>
              <a:lnSpc>
                <a:spcPct val="100000"/>
              </a:lnSpc>
            </a:pPr>
            <a:endParaRPr b="0" lang="es-MX" sz="2400" spc="-1" strike="noStrike">
              <a:solidFill>
                <a:srgbClr val="595959"/>
              </a:solidFill>
              <a:latin typeface="Avery light"/>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itle 1_49"/>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2800" spc="-1" strike="noStrike">
                <a:solidFill>
                  <a:srgbClr val="595959"/>
                </a:solidFill>
                <a:latin typeface="Avenir Heavy"/>
              </a:rPr>
              <a:t>Resultados</a:t>
            </a:r>
            <a:endParaRPr b="0" lang="es-MX" sz="2800" spc="-1" strike="noStrike">
              <a:latin typeface="Arial"/>
            </a:endParaRPr>
          </a:p>
        </p:txBody>
      </p:sp>
      <p:pic>
        <p:nvPicPr>
          <p:cNvPr id="362" name="Imagen 5_21" descr=""/>
          <p:cNvPicPr/>
          <p:nvPr/>
        </p:nvPicPr>
        <p:blipFill>
          <a:blip r:embed="rId1"/>
          <a:srcRect l="65429" t="0" r="0" b="0"/>
          <a:stretch/>
        </p:blipFill>
        <p:spPr>
          <a:xfrm>
            <a:off x="0" y="780120"/>
            <a:ext cx="3483720" cy="230760"/>
          </a:xfrm>
          <a:prstGeom prst="rect">
            <a:avLst/>
          </a:prstGeom>
          <a:ln w="0">
            <a:noFill/>
          </a:ln>
        </p:spPr>
      </p:pic>
      <p:pic>
        <p:nvPicPr>
          <p:cNvPr id="363" name="Imagen 6_21" descr=""/>
          <p:cNvPicPr/>
          <p:nvPr/>
        </p:nvPicPr>
        <p:blipFill>
          <a:blip r:embed="rId2"/>
          <a:stretch/>
        </p:blipFill>
        <p:spPr>
          <a:xfrm>
            <a:off x="7171200" y="334080"/>
            <a:ext cx="2701800" cy="471960"/>
          </a:xfrm>
          <a:prstGeom prst="rect">
            <a:avLst/>
          </a:prstGeom>
          <a:ln w="0">
            <a:noFill/>
          </a:ln>
        </p:spPr>
      </p:pic>
      <p:pic>
        <p:nvPicPr>
          <p:cNvPr id="364" name="Imagen 8_21" descr=""/>
          <p:cNvPicPr/>
          <p:nvPr/>
        </p:nvPicPr>
        <p:blipFill>
          <a:blip r:embed="rId3">
            <a:alphaModFix amt="73000"/>
          </a:blip>
          <a:stretch/>
        </p:blipFill>
        <p:spPr>
          <a:xfrm flipH="1">
            <a:off x="7666200" y="4762800"/>
            <a:ext cx="2413440" cy="955800"/>
          </a:xfrm>
          <a:prstGeom prst="rect">
            <a:avLst/>
          </a:prstGeom>
          <a:ln w="0">
            <a:noFill/>
          </a:ln>
        </p:spPr>
      </p:pic>
      <p:pic>
        <p:nvPicPr>
          <p:cNvPr id="365" name="" descr=""/>
          <p:cNvPicPr/>
          <p:nvPr/>
        </p:nvPicPr>
        <p:blipFill>
          <a:blip r:embed="rId4"/>
          <a:stretch/>
        </p:blipFill>
        <p:spPr>
          <a:xfrm>
            <a:off x="2083320" y="1190520"/>
            <a:ext cx="1339200" cy="1339200"/>
          </a:xfrm>
          <a:prstGeom prst="rect">
            <a:avLst/>
          </a:prstGeom>
          <a:ln w="0">
            <a:noFill/>
          </a:ln>
        </p:spPr>
      </p:pic>
      <p:pic>
        <p:nvPicPr>
          <p:cNvPr id="366" name="" descr=""/>
          <p:cNvPicPr/>
          <p:nvPr/>
        </p:nvPicPr>
        <p:blipFill>
          <a:blip r:embed="rId5"/>
          <a:stretch/>
        </p:blipFill>
        <p:spPr>
          <a:xfrm>
            <a:off x="3868920" y="1190520"/>
            <a:ext cx="1339200" cy="1339200"/>
          </a:xfrm>
          <a:prstGeom prst="rect">
            <a:avLst/>
          </a:prstGeom>
          <a:ln w="0">
            <a:noFill/>
          </a:ln>
        </p:spPr>
      </p:pic>
      <p:pic>
        <p:nvPicPr>
          <p:cNvPr id="367" name="" descr=""/>
          <p:cNvPicPr/>
          <p:nvPr/>
        </p:nvPicPr>
        <p:blipFill>
          <a:blip r:embed="rId6"/>
          <a:stretch/>
        </p:blipFill>
        <p:spPr>
          <a:xfrm>
            <a:off x="5744160" y="1190520"/>
            <a:ext cx="1339200" cy="1339200"/>
          </a:xfrm>
          <a:prstGeom prst="rect">
            <a:avLst/>
          </a:prstGeom>
          <a:ln w="0">
            <a:noFill/>
          </a:ln>
        </p:spPr>
      </p:pic>
      <p:pic>
        <p:nvPicPr>
          <p:cNvPr id="368" name="" descr=""/>
          <p:cNvPicPr/>
          <p:nvPr/>
        </p:nvPicPr>
        <p:blipFill>
          <a:blip r:embed="rId7"/>
          <a:stretch/>
        </p:blipFill>
        <p:spPr>
          <a:xfrm>
            <a:off x="7589520" y="1190520"/>
            <a:ext cx="1339200" cy="1339200"/>
          </a:xfrm>
          <a:prstGeom prst="rect">
            <a:avLst/>
          </a:prstGeom>
          <a:ln w="0">
            <a:noFill/>
          </a:ln>
        </p:spPr>
      </p:pic>
      <p:pic>
        <p:nvPicPr>
          <p:cNvPr id="369" name="" descr=""/>
          <p:cNvPicPr/>
          <p:nvPr/>
        </p:nvPicPr>
        <p:blipFill>
          <a:blip r:embed="rId8"/>
          <a:stretch/>
        </p:blipFill>
        <p:spPr>
          <a:xfrm>
            <a:off x="7589520" y="2891880"/>
            <a:ext cx="1339200" cy="1339200"/>
          </a:xfrm>
          <a:prstGeom prst="rect">
            <a:avLst/>
          </a:prstGeom>
          <a:ln w="0">
            <a:noFill/>
          </a:ln>
        </p:spPr>
      </p:pic>
      <p:pic>
        <p:nvPicPr>
          <p:cNvPr id="370" name="" descr=""/>
          <p:cNvPicPr/>
          <p:nvPr/>
        </p:nvPicPr>
        <p:blipFill>
          <a:blip r:embed="rId9"/>
          <a:stretch/>
        </p:blipFill>
        <p:spPr>
          <a:xfrm>
            <a:off x="5774040" y="2891880"/>
            <a:ext cx="1339200" cy="1339200"/>
          </a:xfrm>
          <a:prstGeom prst="rect">
            <a:avLst/>
          </a:prstGeom>
          <a:ln w="0">
            <a:noFill/>
          </a:ln>
        </p:spPr>
      </p:pic>
      <p:pic>
        <p:nvPicPr>
          <p:cNvPr id="371" name="" descr=""/>
          <p:cNvPicPr/>
          <p:nvPr/>
        </p:nvPicPr>
        <p:blipFill>
          <a:blip r:embed="rId10"/>
          <a:stretch/>
        </p:blipFill>
        <p:spPr>
          <a:xfrm>
            <a:off x="3928680" y="2891880"/>
            <a:ext cx="1339200" cy="1339200"/>
          </a:xfrm>
          <a:prstGeom prst="rect">
            <a:avLst/>
          </a:prstGeom>
          <a:ln w="0">
            <a:noFill/>
          </a:ln>
        </p:spPr>
      </p:pic>
      <p:sp>
        <p:nvSpPr>
          <p:cNvPr id="372" name=""/>
          <p:cNvSpPr/>
          <p:nvPr/>
        </p:nvSpPr>
        <p:spPr>
          <a:xfrm>
            <a:off x="1636920" y="1785600"/>
            <a:ext cx="446400" cy="297720"/>
          </a:xfrm>
          <a:custGeom>
            <a:avLst/>
            <a:gdLst/>
            <a:ahLst/>
            <a:rect l="0" t="0" r="r" b="b"/>
            <a:pathLst>
              <a:path w="1242" h="828">
                <a:moveTo>
                  <a:pt x="0" y="206"/>
                </a:moveTo>
                <a:lnTo>
                  <a:pt x="930" y="206"/>
                </a:lnTo>
                <a:lnTo>
                  <a:pt x="930" y="0"/>
                </a:lnTo>
                <a:lnTo>
                  <a:pt x="1241" y="413"/>
                </a:lnTo>
                <a:lnTo>
                  <a:pt x="930" y="827"/>
                </a:lnTo>
                <a:lnTo>
                  <a:pt x="930" y="621"/>
                </a:lnTo>
                <a:lnTo>
                  <a:pt x="0" y="621"/>
                </a:lnTo>
                <a:lnTo>
                  <a:pt x="0" y="206"/>
                </a:lnTo>
              </a:path>
            </a:pathLst>
          </a:custGeom>
          <a:solidFill>
            <a:srgbClr val="729fcf"/>
          </a:solidFill>
          <a:ln w="0">
            <a:solidFill>
              <a:srgbClr val="3465a4"/>
            </a:solidFill>
          </a:ln>
        </p:spPr>
        <p:style>
          <a:lnRef idx="0"/>
          <a:fillRef idx="0"/>
          <a:effectRef idx="0"/>
          <a:fontRef idx="minor"/>
        </p:style>
      </p:sp>
      <p:sp>
        <p:nvSpPr>
          <p:cNvPr id="373" name=""/>
          <p:cNvSpPr/>
          <p:nvPr/>
        </p:nvSpPr>
        <p:spPr>
          <a:xfrm>
            <a:off x="3422880" y="1696680"/>
            <a:ext cx="446400" cy="297720"/>
          </a:xfrm>
          <a:custGeom>
            <a:avLst/>
            <a:gdLst/>
            <a:ahLst/>
            <a:rect l="0" t="0" r="r" b="b"/>
            <a:pathLst>
              <a:path w="1242" h="828">
                <a:moveTo>
                  <a:pt x="0" y="206"/>
                </a:moveTo>
                <a:lnTo>
                  <a:pt x="930" y="206"/>
                </a:lnTo>
                <a:lnTo>
                  <a:pt x="930" y="0"/>
                </a:lnTo>
                <a:lnTo>
                  <a:pt x="1241" y="413"/>
                </a:lnTo>
                <a:lnTo>
                  <a:pt x="930" y="827"/>
                </a:lnTo>
                <a:lnTo>
                  <a:pt x="930" y="621"/>
                </a:lnTo>
                <a:lnTo>
                  <a:pt x="0" y="621"/>
                </a:lnTo>
                <a:lnTo>
                  <a:pt x="0" y="206"/>
                </a:lnTo>
              </a:path>
            </a:pathLst>
          </a:custGeom>
          <a:solidFill>
            <a:srgbClr val="729fcf"/>
          </a:solidFill>
          <a:ln w="0">
            <a:solidFill>
              <a:srgbClr val="3465a4"/>
            </a:solidFill>
          </a:ln>
        </p:spPr>
        <p:style>
          <a:lnRef idx="0"/>
          <a:fillRef idx="0"/>
          <a:effectRef idx="0"/>
          <a:fontRef idx="minor"/>
        </p:style>
      </p:sp>
      <p:sp>
        <p:nvSpPr>
          <p:cNvPr id="374" name=""/>
          <p:cNvSpPr/>
          <p:nvPr/>
        </p:nvSpPr>
        <p:spPr>
          <a:xfrm>
            <a:off x="5298480" y="1697040"/>
            <a:ext cx="446400" cy="297720"/>
          </a:xfrm>
          <a:custGeom>
            <a:avLst/>
            <a:gdLst/>
            <a:ahLst/>
            <a:rect l="0" t="0" r="r" b="b"/>
            <a:pathLst>
              <a:path w="1242" h="828">
                <a:moveTo>
                  <a:pt x="0" y="206"/>
                </a:moveTo>
                <a:lnTo>
                  <a:pt x="930" y="206"/>
                </a:lnTo>
                <a:lnTo>
                  <a:pt x="930" y="0"/>
                </a:lnTo>
                <a:lnTo>
                  <a:pt x="1241" y="413"/>
                </a:lnTo>
                <a:lnTo>
                  <a:pt x="930" y="827"/>
                </a:lnTo>
                <a:lnTo>
                  <a:pt x="930" y="621"/>
                </a:lnTo>
                <a:lnTo>
                  <a:pt x="0" y="621"/>
                </a:lnTo>
                <a:lnTo>
                  <a:pt x="0" y="206"/>
                </a:lnTo>
              </a:path>
            </a:pathLst>
          </a:custGeom>
          <a:solidFill>
            <a:srgbClr val="729fcf"/>
          </a:solidFill>
          <a:ln w="0">
            <a:solidFill>
              <a:srgbClr val="3465a4"/>
            </a:solidFill>
          </a:ln>
        </p:spPr>
        <p:style>
          <a:lnRef idx="0"/>
          <a:fillRef idx="0"/>
          <a:effectRef idx="0"/>
          <a:fontRef idx="minor"/>
        </p:style>
      </p:sp>
      <p:sp>
        <p:nvSpPr>
          <p:cNvPr id="375" name=""/>
          <p:cNvSpPr/>
          <p:nvPr/>
        </p:nvSpPr>
        <p:spPr>
          <a:xfrm>
            <a:off x="7114320" y="1697400"/>
            <a:ext cx="446400" cy="297720"/>
          </a:xfrm>
          <a:custGeom>
            <a:avLst/>
            <a:gdLst/>
            <a:ahLst/>
            <a:rect l="0" t="0" r="r" b="b"/>
            <a:pathLst>
              <a:path w="1242" h="828">
                <a:moveTo>
                  <a:pt x="0" y="206"/>
                </a:moveTo>
                <a:lnTo>
                  <a:pt x="930" y="206"/>
                </a:lnTo>
                <a:lnTo>
                  <a:pt x="930" y="0"/>
                </a:lnTo>
                <a:lnTo>
                  <a:pt x="1241" y="413"/>
                </a:lnTo>
                <a:lnTo>
                  <a:pt x="930" y="827"/>
                </a:lnTo>
                <a:lnTo>
                  <a:pt x="930" y="621"/>
                </a:lnTo>
                <a:lnTo>
                  <a:pt x="0" y="621"/>
                </a:lnTo>
                <a:lnTo>
                  <a:pt x="0" y="206"/>
                </a:lnTo>
              </a:path>
            </a:pathLst>
          </a:custGeom>
          <a:solidFill>
            <a:srgbClr val="729fcf"/>
          </a:solidFill>
          <a:ln w="0">
            <a:solidFill>
              <a:srgbClr val="3465a4"/>
            </a:solidFill>
          </a:ln>
        </p:spPr>
        <p:style>
          <a:lnRef idx="0"/>
          <a:fillRef idx="0"/>
          <a:effectRef idx="0"/>
          <a:fontRef idx="minor"/>
        </p:style>
      </p:sp>
      <p:sp>
        <p:nvSpPr>
          <p:cNvPr id="376" name=""/>
          <p:cNvSpPr/>
          <p:nvPr/>
        </p:nvSpPr>
        <p:spPr>
          <a:xfrm rot="5413800">
            <a:off x="7944480" y="2563920"/>
            <a:ext cx="334440" cy="297720"/>
          </a:xfrm>
          <a:custGeom>
            <a:avLst/>
            <a:gdLst/>
            <a:ahLst/>
            <a:rect l="0" t="0" r="r" b="b"/>
            <a:pathLst>
              <a:path w="931" h="828">
                <a:moveTo>
                  <a:pt x="0" y="206"/>
                </a:moveTo>
                <a:lnTo>
                  <a:pt x="697" y="206"/>
                </a:lnTo>
                <a:lnTo>
                  <a:pt x="697" y="0"/>
                </a:lnTo>
                <a:lnTo>
                  <a:pt x="930" y="412"/>
                </a:lnTo>
                <a:lnTo>
                  <a:pt x="697" y="827"/>
                </a:lnTo>
                <a:lnTo>
                  <a:pt x="697" y="621"/>
                </a:lnTo>
                <a:lnTo>
                  <a:pt x="0" y="621"/>
                </a:lnTo>
                <a:lnTo>
                  <a:pt x="0" y="206"/>
                </a:lnTo>
              </a:path>
            </a:pathLst>
          </a:custGeom>
          <a:solidFill>
            <a:srgbClr val="729fcf"/>
          </a:solidFill>
          <a:ln w="0">
            <a:solidFill>
              <a:srgbClr val="3465a4"/>
            </a:solidFill>
          </a:ln>
        </p:spPr>
        <p:style>
          <a:lnRef idx="0"/>
          <a:fillRef idx="0"/>
          <a:effectRef idx="0"/>
          <a:fontRef idx="minor"/>
        </p:style>
      </p:sp>
      <p:sp>
        <p:nvSpPr>
          <p:cNvPr id="377" name=""/>
          <p:cNvSpPr/>
          <p:nvPr/>
        </p:nvSpPr>
        <p:spPr>
          <a:xfrm rot="10747200">
            <a:off x="7114320" y="3398760"/>
            <a:ext cx="446400" cy="297720"/>
          </a:xfrm>
          <a:custGeom>
            <a:avLst/>
            <a:gdLst/>
            <a:ahLst/>
            <a:rect l="0" t="0" r="r" b="b"/>
            <a:pathLst>
              <a:path w="1243" h="828">
                <a:moveTo>
                  <a:pt x="0" y="208"/>
                </a:moveTo>
                <a:lnTo>
                  <a:pt x="931" y="206"/>
                </a:lnTo>
                <a:lnTo>
                  <a:pt x="930" y="0"/>
                </a:lnTo>
                <a:lnTo>
                  <a:pt x="1242" y="412"/>
                </a:lnTo>
                <a:lnTo>
                  <a:pt x="931" y="827"/>
                </a:lnTo>
                <a:lnTo>
                  <a:pt x="931" y="621"/>
                </a:lnTo>
                <a:lnTo>
                  <a:pt x="1" y="622"/>
                </a:lnTo>
                <a:lnTo>
                  <a:pt x="0" y="208"/>
                </a:lnTo>
              </a:path>
            </a:pathLst>
          </a:custGeom>
          <a:solidFill>
            <a:srgbClr val="729fcf"/>
          </a:solidFill>
          <a:ln w="0">
            <a:solidFill>
              <a:srgbClr val="3465a4"/>
            </a:solidFill>
          </a:ln>
        </p:spPr>
        <p:style>
          <a:lnRef idx="0"/>
          <a:fillRef idx="0"/>
          <a:effectRef idx="0"/>
          <a:fontRef idx="minor"/>
        </p:style>
      </p:sp>
      <p:sp>
        <p:nvSpPr>
          <p:cNvPr id="378" name=""/>
          <p:cNvSpPr/>
          <p:nvPr/>
        </p:nvSpPr>
        <p:spPr>
          <a:xfrm rot="10800000">
            <a:off x="3454200" y="3399480"/>
            <a:ext cx="446400" cy="297360"/>
          </a:xfrm>
          <a:custGeom>
            <a:avLst/>
            <a:gdLst/>
            <a:ahLst/>
            <a:rect l="0" t="0" r="r" b="b"/>
            <a:pathLst>
              <a:path w="1242" h="828">
                <a:moveTo>
                  <a:pt x="0" y="206"/>
                </a:moveTo>
                <a:lnTo>
                  <a:pt x="930" y="206"/>
                </a:lnTo>
                <a:lnTo>
                  <a:pt x="930" y="0"/>
                </a:lnTo>
                <a:lnTo>
                  <a:pt x="1241" y="413"/>
                </a:lnTo>
                <a:lnTo>
                  <a:pt x="930" y="827"/>
                </a:lnTo>
                <a:lnTo>
                  <a:pt x="930" y="620"/>
                </a:lnTo>
                <a:lnTo>
                  <a:pt x="0" y="620"/>
                </a:lnTo>
                <a:lnTo>
                  <a:pt x="0" y="206"/>
                </a:lnTo>
              </a:path>
            </a:pathLst>
          </a:custGeom>
          <a:solidFill>
            <a:srgbClr val="729fcf"/>
          </a:solidFill>
          <a:ln w="0">
            <a:solidFill>
              <a:srgbClr val="3465a4"/>
            </a:solidFill>
          </a:ln>
        </p:spPr>
        <p:style>
          <a:lnRef idx="0"/>
          <a:fillRef idx="0"/>
          <a:effectRef idx="0"/>
          <a:fontRef idx="minor"/>
        </p:style>
      </p:sp>
      <p:sp>
        <p:nvSpPr>
          <p:cNvPr id="379" name=""/>
          <p:cNvSpPr/>
          <p:nvPr/>
        </p:nvSpPr>
        <p:spPr>
          <a:xfrm rot="10800000">
            <a:off x="5293440" y="3399480"/>
            <a:ext cx="446400" cy="297360"/>
          </a:xfrm>
          <a:custGeom>
            <a:avLst/>
            <a:gdLst/>
            <a:ahLst/>
            <a:rect l="0" t="0" r="r" b="b"/>
            <a:pathLst>
              <a:path w="1242" h="828">
                <a:moveTo>
                  <a:pt x="0" y="206"/>
                </a:moveTo>
                <a:lnTo>
                  <a:pt x="930" y="206"/>
                </a:lnTo>
                <a:lnTo>
                  <a:pt x="930" y="0"/>
                </a:lnTo>
                <a:lnTo>
                  <a:pt x="1241" y="413"/>
                </a:lnTo>
                <a:lnTo>
                  <a:pt x="930" y="827"/>
                </a:lnTo>
                <a:lnTo>
                  <a:pt x="930" y="620"/>
                </a:lnTo>
                <a:lnTo>
                  <a:pt x="0" y="620"/>
                </a:lnTo>
                <a:lnTo>
                  <a:pt x="0" y="206"/>
                </a:lnTo>
              </a:path>
            </a:pathLst>
          </a:custGeom>
          <a:solidFill>
            <a:srgbClr val="729fcf"/>
          </a:solidFill>
          <a:ln w="0">
            <a:solidFill>
              <a:srgbClr val="3465a4"/>
            </a:solidFill>
          </a:ln>
        </p:spPr>
        <p:style>
          <a:lnRef idx="0"/>
          <a:fillRef idx="0"/>
          <a:effectRef idx="0"/>
          <a:fontRef idx="minor"/>
        </p:style>
      </p:sp>
      <p:sp>
        <p:nvSpPr>
          <p:cNvPr id="380" name=""/>
          <p:cNvSpPr txBox="1"/>
          <p:nvPr/>
        </p:nvSpPr>
        <p:spPr>
          <a:xfrm>
            <a:off x="148680" y="4397040"/>
            <a:ext cx="9571320" cy="1112760"/>
          </a:xfrm>
          <a:prstGeom prst="rect">
            <a:avLst/>
          </a:prstGeom>
          <a:noFill/>
          <a:ln w="0">
            <a:noFill/>
          </a:ln>
        </p:spPr>
        <p:txBody>
          <a:bodyPr lIns="90000" rIns="90000" tIns="45000" bIns="45000">
            <a:noAutofit/>
          </a:bodyPr>
          <a:p>
            <a:pPr algn="just"/>
            <a:r>
              <a:rPr b="0" lang="es-MX" sz="1400" spc="-1" strike="noStrike">
                <a:latin typeface="Avery light"/>
              </a:rPr>
              <a:t>Fig. 11. A) Imagen corrompida original, b) Imagen corrompida en dominio de la frecuencia, c) Imagen en dominio de la frecuencia con convolución 5x5, d) Imagen convolucionada con ajuste de contraste, e) umbral ajustado en </a:t>
            </a:r>
            <a:r>
              <a:rPr b="0" lang="es-MX" sz="1400" spc="-1" strike="noStrike">
                <a:latin typeface="Avery light"/>
                <a:ea typeface="Arial"/>
              </a:rPr>
              <a:t>α=</a:t>
            </a:r>
            <a:r>
              <a:rPr b="0" lang="es-MX" sz="1400" spc="-1" strike="noStrike">
                <a:latin typeface="Avery light"/>
              </a:rPr>
              <a:t>1.3, f) umbral con imagen convolucionada sobrepuesta, g) regiones con ruido identificadas, h) regiones atenuadas en dominio de la frecuencia, i) aplicación de filtro de suavizado, j) Imagen corrompida atenuada.</a:t>
            </a:r>
            <a:r>
              <a:rPr b="0" lang="es-MX" sz="1400" spc="-1" strike="noStrike">
                <a:latin typeface="Avery light"/>
              </a:rPr>
              <a:t>  </a:t>
            </a:r>
            <a:endParaRPr b="0" lang="es-MX" sz="1400" spc="-1" strike="noStrike">
              <a:latin typeface="Arial"/>
            </a:endParaRPr>
          </a:p>
        </p:txBody>
      </p:sp>
      <p:sp>
        <p:nvSpPr>
          <p:cNvPr id="381" name=""/>
          <p:cNvSpPr/>
          <p:nvPr/>
        </p:nvSpPr>
        <p:spPr>
          <a:xfrm rot="10800000">
            <a:off x="1602720" y="3399480"/>
            <a:ext cx="446400" cy="297360"/>
          </a:xfrm>
          <a:custGeom>
            <a:avLst/>
            <a:gdLst/>
            <a:ahLst/>
            <a:rect l="0" t="0" r="r" b="b"/>
            <a:pathLst>
              <a:path w="1242" h="828">
                <a:moveTo>
                  <a:pt x="0" y="206"/>
                </a:moveTo>
                <a:lnTo>
                  <a:pt x="930" y="206"/>
                </a:lnTo>
                <a:lnTo>
                  <a:pt x="930" y="0"/>
                </a:lnTo>
                <a:lnTo>
                  <a:pt x="1241" y="413"/>
                </a:lnTo>
                <a:lnTo>
                  <a:pt x="930" y="827"/>
                </a:lnTo>
                <a:lnTo>
                  <a:pt x="930" y="620"/>
                </a:lnTo>
                <a:lnTo>
                  <a:pt x="0" y="620"/>
                </a:lnTo>
                <a:lnTo>
                  <a:pt x="0" y="206"/>
                </a:lnTo>
              </a:path>
            </a:pathLst>
          </a:custGeom>
          <a:solidFill>
            <a:srgbClr val="729fcf"/>
          </a:solidFill>
          <a:ln w="0">
            <a:solidFill>
              <a:srgbClr val="3465a4"/>
            </a:solidFill>
          </a:ln>
        </p:spPr>
        <p:style>
          <a:lnRef idx="0"/>
          <a:fillRef idx="0"/>
          <a:effectRef idx="0"/>
          <a:fontRef idx="minor"/>
        </p:style>
      </p:sp>
      <p:sp>
        <p:nvSpPr>
          <p:cNvPr id="382" name=""/>
          <p:cNvSpPr txBox="1"/>
          <p:nvPr/>
        </p:nvSpPr>
        <p:spPr>
          <a:xfrm>
            <a:off x="833040" y="2529720"/>
            <a:ext cx="595440" cy="300600"/>
          </a:xfrm>
          <a:prstGeom prst="rect">
            <a:avLst/>
          </a:prstGeom>
          <a:noFill/>
          <a:ln w="0">
            <a:noFill/>
          </a:ln>
        </p:spPr>
        <p:txBody>
          <a:bodyPr lIns="90000" rIns="90000" tIns="45000" bIns="45000">
            <a:noAutofit/>
          </a:bodyPr>
          <a:p>
            <a:r>
              <a:rPr b="0" lang="es-MX" sz="1400" spc="-1" strike="noStrike">
                <a:latin typeface="Arial"/>
              </a:rPr>
              <a:t>a)</a:t>
            </a:r>
            <a:endParaRPr b="0" lang="es-MX" sz="1400" spc="-1" strike="noStrike">
              <a:latin typeface="Arial"/>
            </a:endParaRPr>
          </a:p>
        </p:txBody>
      </p:sp>
      <p:sp>
        <p:nvSpPr>
          <p:cNvPr id="383" name=""/>
          <p:cNvSpPr txBox="1"/>
          <p:nvPr/>
        </p:nvSpPr>
        <p:spPr>
          <a:xfrm>
            <a:off x="2619000" y="2529720"/>
            <a:ext cx="595440" cy="300600"/>
          </a:xfrm>
          <a:prstGeom prst="rect">
            <a:avLst/>
          </a:prstGeom>
          <a:noFill/>
          <a:ln w="0">
            <a:noFill/>
          </a:ln>
        </p:spPr>
        <p:txBody>
          <a:bodyPr lIns="90000" rIns="90000" tIns="45000" bIns="45000">
            <a:noAutofit/>
          </a:bodyPr>
          <a:p>
            <a:r>
              <a:rPr b="0" lang="es-MX" sz="1400" spc="-1" strike="noStrike">
                <a:latin typeface="Arial"/>
              </a:rPr>
              <a:t>b)</a:t>
            </a:r>
            <a:endParaRPr b="0" lang="es-MX" sz="1400" spc="-1" strike="noStrike">
              <a:latin typeface="Arial"/>
            </a:endParaRPr>
          </a:p>
        </p:txBody>
      </p:sp>
      <p:sp>
        <p:nvSpPr>
          <p:cNvPr id="384" name=""/>
          <p:cNvSpPr txBox="1"/>
          <p:nvPr/>
        </p:nvSpPr>
        <p:spPr>
          <a:xfrm>
            <a:off x="4404960" y="2529720"/>
            <a:ext cx="595440" cy="300600"/>
          </a:xfrm>
          <a:prstGeom prst="rect">
            <a:avLst/>
          </a:prstGeom>
          <a:noFill/>
          <a:ln w="0">
            <a:noFill/>
          </a:ln>
        </p:spPr>
        <p:txBody>
          <a:bodyPr lIns="90000" rIns="90000" tIns="45000" bIns="45000">
            <a:noAutofit/>
          </a:bodyPr>
          <a:p>
            <a:r>
              <a:rPr b="0" lang="es-MX" sz="1400" spc="-1" strike="noStrike">
                <a:latin typeface="Arial"/>
              </a:rPr>
              <a:t>c)</a:t>
            </a:r>
            <a:endParaRPr b="0" lang="es-MX" sz="1400" spc="-1" strike="noStrike">
              <a:latin typeface="Arial"/>
            </a:endParaRPr>
          </a:p>
        </p:txBody>
      </p:sp>
      <p:sp>
        <p:nvSpPr>
          <p:cNvPr id="385" name=""/>
          <p:cNvSpPr txBox="1"/>
          <p:nvPr/>
        </p:nvSpPr>
        <p:spPr>
          <a:xfrm>
            <a:off x="6279840" y="2529720"/>
            <a:ext cx="595440" cy="300600"/>
          </a:xfrm>
          <a:prstGeom prst="rect">
            <a:avLst/>
          </a:prstGeom>
          <a:noFill/>
          <a:ln w="0">
            <a:noFill/>
          </a:ln>
        </p:spPr>
        <p:txBody>
          <a:bodyPr lIns="90000" rIns="90000" tIns="45000" bIns="45000">
            <a:noAutofit/>
          </a:bodyPr>
          <a:p>
            <a:r>
              <a:rPr b="0" lang="es-MX" sz="1400" spc="-1" strike="noStrike">
                <a:latin typeface="Arial"/>
              </a:rPr>
              <a:t>d)</a:t>
            </a:r>
            <a:endParaRPr b="0" lang="es-MX" sz="1400" spc="-1" strike="noStrike">
              <a:latin typeface="Arial"/>
            </a:endParaRPr>
          </a:p>
        </p:txBody>
      </p:sp>
      <p:sp>
        <p:nvSpPr>
          <p:cNvPr id="386" name=""/>
          <p:cNvSpPr txBox="1"/>
          <p:nvPr/>
        </p:nvSpPr>
        <p:spPr>
          <a:xfrm>
            <a:off x="8155080" y="2529720"/>
            <a:ext cx="595440" cy="300600"/>
          </a:xfrm>
          <a:prstGeom prst="rect">
            <a:avLst/>
          </a:prstGeom>
          <a:noFill/>
          <a:ln w="0">
            <a:noFill/>
          </a:ln>
        </p:spPr>
        <p:txBody>
          <a:bodyPr lIns="90000" rIns="90000" tIns="45000" bIns="45000">
            <a:noAutofit/>
          </a:bodyPr>
          <a:p>
            <a:r>
              <a:rPr b="0" lang="es-MX" sz="1400" spc="-1" strike="noStrike">
                <a:latin typeface="Arial"/>
              </a:rPr>
              <a:t>e)</a:t>
            </a:r>
            <a:endParaRPr b="0" lang="es-MX" sz="1400" spc="-1" strike="noStrike">
              <a:latin typeface="Arial"/>
            </a:endParaRPr>
          </a:p>
        </p:txBody>
      </p:sp>
      <p:sp>
        <p:nvSpPr>
          <p:cNvPr id="387" name=""/>
          <p:cNvSpPr txBox="1"/>
          <p:nvPr/>
        </p:nvSpPr>
        <p:spPr>
          <a:xfrm>
            <a:off x="8155080" y="4171680"/>
            <a:ext cx="595440" cy="300600"/>
          </a:xfrm>
          <a:prstGeom prst="rect">
            <a:avLst/>
          </a:prstGeom>
          <a:noFill/>
          <a:ln w="0">
            <a:noFill/>
          </a:ln>
        </p:spPr>
        <p:txBody>
          <a:bodyPr lIns="90000" rIns="90000" tIns="45000" bIns="45000">
            <a:noAutofit/>
          </a:bodyPr>
          <a:p>
            <a:r>
              <a:rPr b="0" lang="es-MX" sz="1400" spc="-1" strike="noStrike">
                <a:latin typeface="Arial"/>
              </a:rPr>
              <a:t>f)</a:t>
            </a:r>
            <a:endParaRPr b="0" lang="es-MX" sz="1400" spc="-1" strike="noStrike">
              <a:latin typeface="Arial"/>
            </a:endParaRPr>
          </a:p>
        </p:txBody>
      </p:sp>
      <p:sp>
        <p:nvSpPr>
          <p:cNvPr id="388" name=""/>
          <p:cNvSpPr txBox="1"/>
          <p:nvPr/>
        </p:nvSpPr>
        <p:spPr>
          <a:xfrm>
            <a:off x="6309720" y="4171680"/>
            <a:ext cx="595440" cy="300600"/>
          </a:xfrm>
          <a:prstGeom prst="rect">
            <a:avLst/>
          </a:prstGeom>
          <a:noFill/>
          <a:ln w="0">
            <a:noFill/>
          </a:ln>
        </p:spPr>
        <p:txBody>
          <a:bodyPr lIns="90000" rIns="90000" tIns="45000" bIns="45000">
            <a:noAutofit/>
          </a:bodyPr>
          <a:p>
            <a:r>
              <a:rPr b="0" lang="es-MX" sz="1400" spc="-1" strike="noStrike">
                <a:latin typeface="Arial"/>
              </a:rPr>
              <a:t>g)</a:t>
            </a:r>
            <a:endParaRPr b="0" lang="es-MX" sz="1400" spc="-1" strike="noStrike">
              <a:latin typeface="Arial"/>
            </a:endParaRPr>
          </a:p>
        </p:txBody>
      </p:sp>
      <p:sp>
        <p:nvSpPr>
          <p:cNvPr id="389" name=""/>
          <p:cNvSpPr txBox="1"/>
          <p:nvPr/>
        </p:nvSpPr>
        <p:spPr>
          <a:xfrm>
            <a:off x="4494240" y="4171680"/>
            <a:ext cx="595440" cy="300600"/>
          </a:xfrm>
          <a:prstGeom prst="rect">
            <a:avLst/>
          </a:prstGeom>
          <a:noFill/>
          <a:ln w="0">
            <a:noFill/>
          </a:ln>
        </p:spPr>
        <p:txBody>
          <a:bodyPr lIns="90000" rIns="90000" tIns="45000" bIns="45000">
            <a:noAutofit/>
          </a:bodyPr>
          <a:p>
            <a:r>
              <a:rPr b="0" lang="es-MX" sz="1400" spc="-1" strike="noStrike">
                <a:latin typeface="Arial"/>
              </a:rPr>
              <a:t>h)</a:t>
            </a:r>
            <a:endParaRPr b="0" lang="es-MX" sz="1400" spc="-1" strike="noStrike">
              <a:latin typeface="Arial"/>
            </a:endParaRPr>
          </a:p>
        </p:txBody>
      </p:sp>
      <p:sp>
        <p:nvSpPr>
          <p:cNvPr id="390" name=""/>
          <p:cNvSpPr txBox="1"/>
          <p:nvPr/>
        </p:nvSpPr>
        <p:spPr>
          <a:xfrm>
            <a:off x="2648880" y="4171680"/>
            <a:ext cx="595440" cy="300600"/>
          </a:xfrm>
          <a:prstGeom prst="rect">
            <a:avLst/>
          </a:prstGeom>
          <a:noFill/>
          <a:ln w="0">
            <a:noFill/>
          </a:ln>
        </p:spPr>
        <p:txBody>
          <a:bodyPr lIns="90000" rIns="90000" tIns="45000" bIns="45000">
            <a:noAutofit/>
          </a:bodyPr>
          <a:p>
            <a:r>
              <a:rPr b="0" lang="es-MX" sz="1400" spc="-1" strike="noStrike">
                <a:latin typeface="Arial"/>
              </a:rPr>
              <a:t>i)</a:t>
            </a:r>
            <a:endParaRPr b="0" lang="es-MX" sz="1400" spc="-1" strike="noStrike">
              <a:latin typeface="Arial"/>
            </a:endParaRPr>
          </a:p>
        </p:txBody>
      </p:sp>
      <p:sp>
        <p:nvSpPr>
          <p:cNvPr id="391" name=""/>
          <p:cNvSpPr txBox="1"/>
          <p:nvPr/>
        </p:nvSpPr>
        <p:spPr>
          <a:xfrm>
            <a:off x="803520" y="4171680"/>
            <a:ext cx="595440" cy="300600"/>
          </a:xfrm>
          <a:prstGeom prst="rect">
            <a:avLst/>
          </a:prstGeom>
          <a:noFill/>
          <a:ln w="0">
            <a:noFill/>
          </a:ln>
        </p:spPr>
        <p:txBody>
          <a:bodyPr lIns="90000" rIns="90000" tIns="45000" bIns="45000">
            <a:noAutofit/>
          </a:bodyPr>
          <a:p>
            <a:r>
              <a:rPr b="0" lang="es-MX" sz="1400" spc="-1" strike="noStrike">
                <a:latin typeface="Arial"/>
              </a:rPr>
              <a:t>j)</a:t>
            </a:r>
            <a:endParaRPr b="0" lang="es-MX" sz="1400" spc="-1" strike="noStrike">
              <a:latin typeface="Arial"/>
            </a:endParaRPr>
          </a:p>
        </p:txBody>
      </p:sp>
      <p:pic>
        <p:nvPicPr>
          <p:cNvPr id="392" name="" descr=""/>
          <p:cNvPicPr/>
          <p:nvPr/>
        </p:nvPicPr>
        <p:blipFill>
          <a:blip r:embed="rId11"/>
          <a:stretch/>
        </p:blipFill>
        <p:spPr>
          <a:xfrm>
            <a:off x="280800" y="1180800"/>
            <a:ext cx="1339200" cy="1339200"/>
          </a:xfrm>
          <a:prstGeom prst="rect">
            <a:avLst/>
          </a:prstGeom>
          <a:ln w="0">
            <a:noFill/>
          </a:ln>
        </p:spPr>
      </p:pic>
      <p:pic>
        <p:nvPicPr>
          <p:cNvPr id="393" name="" descr=""/>
          <p:cNvPicPr/>
          <p:nvPr/>
        </p:nvPicPr>
        <p:blipFill>
          <a:blip r:embed="rId12"/>
          <a:stretch/>
        </p:blipFill>
        <p:spPr>
          <a:xfrm>
            <a:off x="267840" y="2891880"/>
            <a:ext cx="1352160" cy="1352160"/>
          </a:xfrm>
          <a:prstGeom prst="rect">
            <a:avLst/>
          </a:prstGeom>
          <a:ln w="0">
            <a:noFill/>
          </a:ln>
        </p:spPr>
      </p:pic>
      <p:pic>
        <p:nvPicPr>
          <p:cNvPr id="394" name="" descr=""/>
          <p:cNvPicPr/>
          <p:nvPr/>
        </p:nvPicPr>
        <p:blipFill>
          <a:blip r:embed="rId13"/>
          <a:stretch/>
        </p:blipFill>
        <p:spPr>
          <a:xfrm>
            <a:off x="2067840" y="2859840"/>
            <a:ext cx="1352160" cy="1352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Title 1_20"/>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2800" spc="-1" strike="noStrike">
                <a:solidFill>
                  <a:srgbClr val="595959"/>
                </a:solidFill>
                <a:latin typeface="Avenir Heavy"/>
              </a:rPr>
              <a:t>Resultados</a:t>
            </a:r>
            <a:endParaRPr b="0" lang="es-MX" sz="2800" spc="-1" strike="noStrike">
              <a:latin typeface="Arial"/>
            </a:endParaRPr>
          </a:p>
        </p:txBody>
      </p:sp>
      <p:pic>
        <p:nvPicPr>
          <p:cNvPr id="396" name="Imagen 5_23" descr=""/>
          <p:cNvPicPr/>
          <p:nvPr/>
        </p:nvPicPr>
        <p:blipFill>
          <a:blip r:embed="rId1"/>
          <a:srcRect l="65429" t="0" r="0" b="0"/>
          <a:stretch/>
        </p:blipFill>
        <p:spPr>
          <a:xfrm>
            <a:off x="0" y="780120"/>
            <a:ext cx="3483720" cy="230760"/>
          </a:xfrm>
          <a:prstGeom prst="rect">
            <a:avLst/>
          </a:prstGeom>
          <a:ln w="0">
            <a:noFill/>
          </a:ln>
        </p:spPr>
      </p:pic>
      <p:pic>
        <p:nvPicPr>
          <p:cNvPr id="397" name="Imagen 6_23" descr=""/>
          <p:cNvPicPr/>
          <p:nvPr/>
        </p:nvPicPr>
        <p:blipFill>
          <a:blip r:embed="rId2"/>
          <a:stretch/>
        </p:blipFill>
        <p:spPr>
          <a:xfrm>
            <a:off x="7171200" y="334080"/>
            <a:ext cx="2701800" cy="471960"/>
          </a:xfrm>
          <a:prstGeom prst="rect">
            <a:avLst/>
          </a:prstGeom>
          <a:ln w="0">
            <a:noFill/>
          </a:ln>
        </p:spPr>
      </p:pic>
      <p:pic>
        <p:nvPicPr>
          <p:cNvPr id="398" name="Imagen 8_23" descr=""/>
          <p:cNvPicPr/>
          <p:nvPr/>
        </p:nvPicPr>
        <p:blipFill>
          <a:blip r:embed="rId3">
            <a:alphaModFix amt="73000"/>
          </a:blip>
          <a:stretch/>
        </p:blipFill>
        <p:spPr>
          <a:xfrm flipH="1">
            <a:off x="7666200" y="4762800"/>
            <a:ext cx="2413440" cy="955800"/>
          </a:xfrm>
          <a:prstGeom prst="rect">
            <a:avLst/>
          </a:prstGeom>
          <a:ln w="0">
            <a:noFill/>
          </a:ln>
        </p:spPr>
      </p:pic>
      <p:sp>
        <p:nvSpPr>
          <p:cNvPr id="399" name="CuadroTexto 11_12"/>
          <p:cNvSpPr/>
          <p:nvPr/>
        </p:nvSpPr>
        <p:spPr>
          <a:xfrm>
            <a:off x="180000" y="1116360"/>
            <a:ext cx="9524160" cy="2009880"/>
          </a:xfrm>
          <a:prstGeom prst="rect">
            <a:avLst/>
          </a:prstGeom>
          <a:noFill/>
          <a:ln w="0">
            <a:noFill/>
          </a:ln>
        </p:spPr>
        <p:style>
          <a:lnRef idx="0"/>
          <a:fillRef idx="0"/>
          <a:effectRef idx="0"/>
          <a:fontRef idx="minor"/>
        </p:style>
        <p:txBody>
          <a:bodyPr lIns="90000" rIns="90000" tIns="45000" bIns="45000">
            <a:spAutoFit/>
          </a:bodyPr>
          <a:p>
            <a:pPr marL="216000" indent="-216000" algn="just">
              <a:lnSpc>
                <a:spcPct val="100000"/>
              </a:lnSpc>
              <a:buClr>
                <a:srgbClr val="000000"/>
              </a:buClr>
              <a:buSzPct val="45000"/>
              <a:buFont typeface="Wingdings" charset="2"/>
              <a:buChar char=""/>
            </a:pPr>
            <a:r>
              <a:rPr b="0" lang="es-MX" sz="1800" spc="-1" strike="noStrike">
                <a:solidFill>
                  <a:srgbClr val="595959"/>
                </a:solidFill>
                <a:latin typeface="Avenir light"/>
              </a:rPr>
              <a:t>Generación de copia de imagen convolucionada T1 y T2 para obtención de ventanas con los cuales generar el nuevo valor de una frecuencia corrupta.</a:t>
            </a:r>
            <a:endParaRPr b="0" lang="es-MX" sz="1800" spc="-1" strike="noStrike">
              <a:latin typeface="Avenir light"/>
            </a:endParaRPr>
          </a:p>
          <a:p>
            <a:pPr marL="216000" indent="-216000" algn="just">
              <a:lnSpc>
                <a:spcPct val="100000"/>
              </a:lnSpc>
              <a:buClr>
                <a:srgbClr val="000000"/>
              </a:buClr>
              <a:buSzPct val="45000"/>
              <a:buFont typeface="Wingdings" charset="2"/>
              <a:buChar char=""/>
            </a:pPr>
            <a:r>
              <a:rPr b="0" lang="es-MX" sz="1800" spc="-1" strike="noStrike">
                <a:solidFill>
                  <a:srgbClr val="595959"/>
                </a:solidFill>
                <a:latin typeface="Avenir light"/>
                <a:ea typeface="Microsoft YaHei"/>
              </a:rPr>
              <a:t>Generación de imagen F_th </a:t>
            </a:r>
            <a:r>
              <a:rPr b="0" lang="es-MX" sz="1800" spc="-1" strike="noStrike">
                <a:solidFill>
                  <a:srgbClr val="595959"/>
                </a:solidFill>
                <a:latin typeface="Avenir light"/>
              </a:rPr>
              <a:t>para aplicación y remoción de frecuencias corruptas a partir de imagen original F.</a:t>
            </a:r>
            <a:endParaRPr b="0" lang="es-MX" sz="1800" spc="-1" strike="noStrike">
              <a:latin typeface="Avenir light"/>
            </a:endParaRPr>
          </a:p>
          <a:p>
            <a:pPr marL="216000" indent="-216000" algn="just">
              <a:lnSpc>
                <a:spcPct val="100000"/>
              </a:lnSpc>
              <a:buClr>
                <a:srgbClr val="000000"/>
              </a:buClr>
              <a:buSzPct val="45000"/>
              <a:buFont typeface="Wingdings" charset="2"/>
              <a:buChar char=""/>
            </a:pPr>
            <a:r>
              <a:rPr b="0" lang="es-MX" sz="1800" spc="-1" strike="noStrike">
                <a:solidFill>
                  <a:srgbClr val="595959"/>
                </a:solidFill>
                <a:latin typeface="Avenir light"/>
              </a:rPr>
              <a:t>Generación de mascara para recuperar frecuencias centrales no corruptas de imagen F.</a:t>
            </a:r>
            <a:endParaRPr b="0" lang="es-MX" sz="1800" spc="-1" strike="noStrike">
              <a:latin typeface="Avenir light"/>
            </a:endParaRPr>
          </a:p>
          <a:p>
            <a:pPr marL="216000" indent="-216000" algn="just">
              <a:lnSpc>
                <a:spcPct val="100000"/>
              </a:lnSpc>
              <a:buClr>
                <a:srgbClr val="000000"/>
              </a:buClr>
              <a:buSzPct val="45000"/>
              <a:buFont typeface="Wingdings" charset="2"/>
              <a:buChar char=""/>
            </a:pPr>
            <a:r>
              <a:rPr b="0" lang="es-MX" sz="1800" spc="-1" strike="noStrike">
                <a:solidFill>
                  <a:srgbClr val="595959"/>
                </a:solidFill>
                <a:latin typeface="Avenir light"/>
              </a:rPr>
              <a:t>Ajuste de valor alpha como factor multiplicativo para decidir si una frecuencia es corrupta de acuerdo a la media obtenida con su vecinos.</a:t>
            </a:r>
            <a:endParaRPr b="0" lang="es-MX" sz="1800" spc="-1" strike="noStrike">
              <a:latin typeface="Avenir light"/>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itle 1_38"/>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2800" spc="-1" strike="noStrike">
                <a:solidFill>
                  <a:srgbClr val="595959"/>
                </a:solidFill>
                <a:latin typeface="Avenir Heavy"/>
              </a:rPr>
              <a:t>Resultados</a:t>
            </a:r>
            <a:endParaRPr b="0" lang="es-MX" sz="2800" spc="-1" strike="noStrike">
              <a:latin typeface="Arial"/>
            </a:endParaRPr>
          </a:p>
        </p:txBody>
      </p:sp>
      <p:pic>
        <p:nvPicPr>
          <p:cNvPr id="401" name="Imagen 5_24" descr=""/>
          <p:cNvPicPr/>
          <p:nvPr/>
        </p:nvPicPr>
        <p:blipFill>
          <a:blip r:embed="rId1"/>
          <a:srcRect l="65429" t="0" r="0" b="0"/>
          <a:stretch/>
        </p:blipFill>
        <p:spPr>
          <a:xfrm>
            <a:off x="0" y="780120"/>
            <a:ext cx="3483720" cy="230760"/>
          </a:xfrm>
          <a:prstGeom prst="rect">
            <a:avLst/>
          </a:prstGeom>
          <a:ln w="0">
            <a:noFill/>
          </a:ln>
        </p:spPr>
      </p:pic>
      <p:pic>
        <p:nvPicPr>
          <p:cNvPr id="402" name="Imagen 6_24" descr=""/>
          <p:cNvPicPr/>
          <p:nvPr/>
        </p:nvPicPr>
        <p:blipFill>
          <a:blip r:embed="rId2"/>
          <a:stretch/>
        </p:blipFill>
        <p:spPr>
          <a:xfrm>
            <a:off x="7171200" y="334080"/>
            <a:ext cx="2701800" cy="471960"/>
          </a:xfrm>
          <a:prstGeom prst="rect">
            <a:avLst/>
          </a:prstGeom>
          <a:ln w="0">
            <a:noFill/>
          </a:ln>
        </p:spPr>
      </p:pic>
      <p:pic>
        <p:nvPicPr>
          <p:cNvPr id="403" name="Imagen 8_24" descr=""/>
          <p:cNvPicPr/>
          <p:nvPr/>
        </p:nvPicPr>
        <p:blipFill>
          <a:blip r:embed="rId3">
            <a:alphaModFix amt="73000"/>
          </a:blip>
          <a:stretch/>
        </p:blipFill>
        <p:spPr>
          <a:xfrm flipH="1">
            <a:off x="7666200" y="4714200"/>
            <a:ext cx="2413440" cy="955800"/>
          </a:xfrm>
          <a:prstGeom prst="rect">
            <a:avLst/>
          </a:prstGeom>
          <a:ln w="0">
            <a:noFill/>
          </a:ln>
        </p:spPr>
      </p:pic>
      <p:sp>
        <p:nvSpPr>
          <p:cNvPr id="404" name="CuadroTexto 11_13"/>
          <p:cNvSpPr/>
          <p:nvPr/>
        </p:nvSpPr>
        <p:spPr>
          <a:xfrm>
            <a:off x="297360" y="1024200"/>
            <a:ext cx="9524160" cy="4255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200" spc="-1" strike="noStrike">
                <a:solidFill>
                  <a:srgbClr val="595959"/>
                </a:solidFill>
                <a:latin typeface="Avenir light"/>
              </a:rPr>
              <a:t>Comparación con a</a:t>
            </a:r>
            <a:r>
              <a:rPr b="0" lang="es-MX" sz="2200" spc="-1" strike="noStrike">
                <a:solidFill>
                  <a:srgbClr val="595959"/>
                </a:solidFill>
                <a:latin typeface="Avenir light"/>
              </a:rPr>
              <a:t>plicación de filtros diferentes para remover ruido.</a:t>
            </a:r>
            <a:endParaRPr b="0" lang="es-MX" sz="2200" spc="-1" strike="noStrike">
              <a:latin typeface="Avenir light"/>
            </a:endParaRPr>
          </a:p>
        </p:txBody>
      </p:sp>
      <p:sp>
        <p:nvSpPr>
          <p:cNvPr id="405" name=""/>
          <p:cNvSpPr txBox="1"/>
          <p:nvPr/>
        </p:nvSpPr>
        <p:spPr>
          <a:xfrm>
            <a:off x="595080" y="4015800"/>
            <a:ext cx="8764920" cy="510840"/>
          </a:xfrm>
          <a:prstGeom prst="rect">
            <a:avLst/>
          </a:prstGeom>
          <a:noFill/>
          <a:ln w="0">
            <a:noFill/>
          </a:ln>
        </p:spPr>
        <p:txBody>
          <a:bodyPr lIns="90000" rIns="90000" tIns="45000" bIns="45000">
            <a:noAutofit/>
          </a:bodyPr>
          <a:p>
            <a:pPr algn="just"/>
            <a:r>
              <a:rPr b="0" lang="es-MX" sz="1400" spc="-1" strike="noStrike">
                <a:latin typeface="Avery light"/>
              </a:rPr>
              <a:t>Fig. 12. a) Imagen corrompida original, b) filtro propio, c) filtro ATBF, d) filtro suavizado horizontal e) filtro de cruz y f) objeto original.</a:t>
            </a:r>
            <a:endParaRPr b="0" lang="es-MX" sz="1400" spc="-1" strike="noStrike">
              <a:latin typeface="Arial"/>
            </a:endParaRPr>
          </a:p>
        </p:txBody>
      </p:sp>
      <p:sp>
        <p:nvSpPr>
          <p:cNvPr id="406" name=""/>
          <p:cNvSpPr txBox="1"/>
          <p:nvPr/>
        </p:nvSpPr>
        <p:spPr>
          <a:xfrm>
            <a:off x="648000" y="3659400"/>
            <a:ext cx="595440" cy="300600"/>
          </a:xfrm>
          <a:prstGeom prst="rect">
            <a:avLst/>
          </a:prstGeom>
          <a:noFill/>
          <a:ln w="0">
            <a:noFill/>
          </a:ln>
        </p:spPr>
        <p:txBody>
          <a:bodyPr lIns="90000" rIns="90000" tIns="45000" bIns="45000">
            <a:noAutofit/>
          </a:bodyPr>
          <a:p>
            <a:r>
              <a:rPr b="0" lang="es-MX" sz="1400" spc="-1" strike="noStrike">
                <a:latin typeface="Avery light"/>
              </a:rPr>
              <a:t>a)</a:t>
            </a:r>
            <a:endParaRPr b="0" lang="es-MX" sz="1400" spc="-1" strike="noStrike">
              <a:latin typeface="Arial"/>
            </a:endParaRPr>
          </a:p>
        </p:txBody>
      </p:sp>
      <p:sp>
        <p:nvSpPr>
          <p:cNvPr id="407" name=""/>
          <p:cNvSpPr txBox="1"/>
          <p:nvPr/>
        </p:nvSpPr>
        <p:spPr>
          <a:xfrm>
            <a:off x="2304000" y="3695400"/>
            <a:ext cx="595440" cy="300600"/>
          </a:xfrm>
          <a:prstGeom prst="rect">
            <a:avLst/>
          </a:prstGeom>
          <a:noFill/>
          <a:ln w="0">
            <a:noFill/>
          </a:ln>
        </p:spPr>
        <p:txBody>
          <a:bodyPr lIns="90000" rIns="90000" tIns="45000" bIns="45000">
            <a:noAutofit/>
          </a:bodyPr>
          <a:p>
            <a:r>
              <a:rPr b="0" lang="es-MX" sz="1400" spc="-1" strike="noStrike">
                <a:latin typeface="Avery light"/>
              </a:rPr>
              <a:t>b)</a:t>
            </a:r>
            <a:endParaRPr b="0" lang="es-MX" sz="1400" spc="-1" strike="noStrike">
              <a:latin typeface="Arial"/>
            </a:endParaRPr>
          </a:p>
        </p:txBody>
      </p:sp>
      <p:sp>
        <p:nvSpPr>
          <p:cNvPr id="408" name=""/>
          <p:cNvSpPr txBox="1"/>
          <p:nvPr/>
        </p:nvSpPr>
        <p:spPr>
          <a:xfrm>
            <a:off x="3832560" y="3695400"/>
            <a:ext cx="595440" cy="300600"/>
          </a:xfrm>
          <a:prstGeom prst="rect">
            <a:avLst/>
          </a:prstGeom>
          <a:noFill/>
          <a:ln w="0">
            <a:noFill/>
          </a:ln>
        </p:spPr>
        <p:txBody>
          <a:bodyPr lIns="90000" rIns="90000" tIns="45000" bIns="45000">
            <a:noAutofit/>
          </a:bodyPr>
          <a:p>
            <a:r>
              <a:rPr b="0" lang="es-MX" sz="1400" spc="-1" strike="noStrike">
                <a:latin typeface="Avery light"/>
              </a:rPr>
              <a:t>c)</a:t>
            </a:r>
            <a:endParaRPr b="0" lang="es-MX" sz="1400" spc="-1" strike="noStrike">
              <a:latin typeface="Arial"/>
            </a:endParaRPr>
          </a:p>
        </p:txBody>
      </p:sp>
      <p:sp>
        <p:nvSpPr>
          <p:cNvPr id="409" name=""/>
          <p:cNvSpPr txBox="1"/>
          <p:nvPr/>
        </p:nvSpPr>
        <p:spPr>
          <a:xfrm>
            <a:off x="5472000" y="3695400"/>
            <a:ext cx="595440" cy="300600"/>
          </a:xfrm>
          <a:prstGeom prst="rect">
            <a:avLst/>
          </a:prstGeom>
          <a:noFill/>
          <a:ln w="0">
            <a:noFill/>
          </a:ln>
        </p:spPr>
        <p:txBody>
          <a:bodyPr lIns="90000" rIns="90000" tIns="45000" bIns="45000">
            <a:noAutofit/>
          </a:bodyPr>
          <a:p>
            <a:r>
              <a:rPr b="0" lang="es-MX" sz="1400" spc="-1" strike="noStrike">
                <a:latin typeface="Avery ligth"/>
              </a:rPr>
              <a:t>d)</a:t>
            </a:r>
            <a:endParaRPr b="0" lang="es-MX" sz="1400" spc="-1" strike="noStrike">
              <a:latin typeface="Arial"/>
            </a:endParaRPr>
          </a:p>
        </p:txBody>
      </p:sp>
      <p:sp>
        <p:nvSpPr>
          <p:cNvPr id="410" name=""/>
          <p:cNvSpPr txBox="1"/>
          <p:nvPr/>
        </p:nvSpPr>
        <p:spPr>
          <a:xfrm>
            <a:off x="7132680" y="3696840"/>
            <a:ext cx="524880" cy="300600"/>
          </a:xfrm>
          <a:prstGeom prst="rect">
            <a:avLst/>
          </a:prstGeom>
          <a:noFill/>
          <a:ln w="0">
            <a:noFill/>
          </a:ln>
        </p:spPr>
        <p:txBody>
          <a:bodyPr lIns="90000" rIns="90000" tIns="45000" bIns="45000">
            <a:noAutofit/>
          </a:bodyPr>
          <a:p>
            <a:r>
              <a:rPr b="0" lang="es-MX" sz="1400" spc="-1" strike="noStrike">
                <a:latin typeface="Avery light"/>
              </a:rPr>
              <a:t>e)</a:t>
            </a:r>
            <a:endParaRPr b="0" lang="es-MX" sz="1400" spc="-1" strike="noStrike">
              <a:latin typeface="Arial"/>
            </a:endParaRPr>
          </a:p>
        </p:txBody>
      </p:sp>
      <p:pic>
        <p:nvPicPr>
          <p:cNvPr id="411" name="" descr=""/>
          <p:cNvPicPr/>
          <p:nvPr/>
        </p:nvPicPr>
        <p:blipFill>
          <a:blip r:embed="rId4"/>
          <a:srcRect l="27129" t="14275" r="22866" b="21436"/>
          <a:stretch/>
        </p:blipFill>
        <p:spPr>
          <a:xfrm>
            <a:off x="360000" y="1614960"/>
            <a:ext cx="1110240" cy="1418760"/>
          </a:xfrm>
          <a:prstGeom prst="rect">
            <a:avLst/>
          </a:prstGeom>
          <a:ln w="0">
            <a:noFill/>
          </a:ln>
        </p:spPr>
      </p:pic>
      <p:pic>
        <p:nvPicPr>
          <p:cNvPr id="412" name="" descr=""/>
          <p:cNvPicPr/>
          <p:nvPr/>
        </p:nvPicPr>
        <p:blipFill>
          <a:blip r:embed="rId5"/>
          <a:srcRect l="48537" t="35683" r="30018" b="50014"/>
          <a:stretch/>
        </p:blipFill>
        <p:spPr>
          <a:xfrm>
            <a:off x="835920" y="2088000"/>
            <a:ext cx="475560" cy="315000"/>
          </a:xfrm>
          <a:prstGeom prst="rect">
            <a:avLst/>
          </a:prstGeom>
          <a:ln w="25200">
            <a:solidFill>
              <a:srgbClr val="c5000b"/>
            </a:solidFill>
            <a:custDash>
              <a:ds d="197000" sp="127000"/>
            </a:custDash>
            <a:round/>
          </a:ln>
        </p:spPr>
      </p:pic>
      <p:sp>
        <p:nvSpPr>
          <p:cNvPr id="413" name=""/>
          <p:cNvSpPr/>
          <p:nvPr/>
        </p:nvSpPr>
        <p:spPr>
          <a:xfrm flipH="1" flipV="1">
            <a:off x="1311840" y="2088360"/>
            <a:ext cx="475920" cy="1009080"/>
          </a:xfrm>
          <a:prstGeom prst="line">
            <a:avLst/>
          </a:prstGeom>
          <a:ln w="25200">
            <a:solidFill>
              <a:srgbClr val="c5000b"/>
            </a:solidFill>
            <a:round/>
          </a:ln>
        </p:spPr>
        <p:style>
          <a:lnRef idx="0"/>
          <a:fillRef idx="0"/>
          <a:effectRef idx="0"/>
          <a:fontRef idx="minor"/>
        </p:style>
      </p:sp>
      <p:sp>
        <p:nvSpPr>
          <p:cNvPr id="414" name=""/>
          <p:cNvSpPr/>
          <p:nvPr/>
        </p:nvSpPr>
        <p:spPr>
          <a:xfrm flipH="1" flipV="1">
            <a:off x="835920" y="2404800"/>
            <a:ext cx="95040" cy="1260360"/>
          </a:xfrm>
          <a:prstGeom prst="line">
            <a:avLst/>
          </a:prstGeom>
          <a:ln w="25200">
            <a:solidFill>
              <a:srgbClr val="c5000b"/>
            </a:solidFill>
            <a:round/>
          </a:ln>
        </p:spPr>
        <p:style>
          <a:lnRef idx="0"/>
          <a:fillRef idx="0"/>
          <a:effectRef idx="0"/>
          <a:fontRef idx="minor"/>
        </p:style>
      </p:sp>
      <p:sp>
        <p:nvSpPr>
          <p:cNvPr id="415" name=""/>
          <p:cNvSpPr/>
          <p:nvPr/>
        </p:nvSpPr>
        <p:spPr>
          <a:xfrm flipH="1" flipV="1">
            <a:off x="1311840" y="2403360"/>
            <a:ext cx="475920" cy="1261440"/>
          </a:xfrm>
          <a:prstGeom prst="line">
            <a:avLst/>
          </a:prstGeom>
          <a:ln w="25200">
            <a:solidFill>
              <a:srgbClr val="c5000b"/>
            </a:solidFill>
            <a:round/>
          </a:ln>
        </p:spPr>
        <p:style>
          <a:lnRef idx="0"/>
          <a:fillRef idx="0"/>
          <a:effectRef idx="0"/>
          <a:fontRef idx="minor"/>
        </p:style>
      </p:sp>
      <p:sp>
        <p:nvSpPr>
          <p:cNvPr id="416" name=""/>
          <p:cNvSpPr/>
          <p:nvPr/>
        </p:nvSpPr>
        <p:spPr>
          <a:xfrm flipH="1" flipV="1">
            <a:off x="835920" y="2089080"/>
            <a:ext cx="95040" cy="1008720"/>
          </a:xfrm>
          <a:prstGeom prst="line">
            <a:avLst/>
          </a:prstGeom>
          <a:ln w="25200">
            <a:solidFill>
              <a:srgbClr val="c5000b"/>
            </a:solidFill>
            <a:round/>
          </a:ln>
        </p:spPr>
        <p:style>
          <a:lnRef idx="0"/>
          <a:fillRef idx="0"/>
          <a:effectRef idx="0"/>
          <a:fontRef idx="minor"/>
        </p:style>
      </p:sp>
      <p:pic>
        <p:nvPicPr>
          <p:cNvPr id="417" name="" descr=""/>
          <p:cNvPicPr/>
          <p:nvPr/>
        </p:nvPicPr>
        <p:blipFill>
          <a:blip r:embed="rId6"/>
          <a:srcRect l="48537" t="35683" r="30018" b="50014"/>
          <a:stretch/>
        </p:blipFill>
        <p:spPr>
          <a:xfrm>
            <a:off x="930960" y="3097440"/>
            <a:ext cx="856440" cy="567000"/>
          </a:xfrm>
          <a:prstGeom prst="rect">
            <a:avLst/>
          </a:prstGeom>
          <a:ln w="25200">
            <a:solidFill>
              <a:srgbClr val="c5000b"/>
            </a:solidFill>
            <a:custDash>
              <a:ds d="197000" sp="127000"/>
            </a:custDash>
            <a:round/>
          </a:ln>
        </p:spPr>
      </p:pic>
      <p:pic>
        <p:nvPicPr>
          <p:cNvPr id="418" name="" descr=""/>
          <p:cNvPicPr/>
          <p:nvPr/>
        </p:nvPicPr>
        <p:blipFill>
          <a:blip r:embed="rId7"/>
          <a:srcRect l="27133" t="14278" r="22862" b="21435"/>
          <a:stretch/>
        </p:blipFill>
        <p:spPr>
          <a:xfrm>
            <a:off x="1946520" y="1615320"/>
            <a:ext cx="1110240" cy="1418400"/>
          </a:xfrm>
          <a:prstGeom prst="rect">
            <a:avLst/>
          </a:prstGeom>
          <a:ln w="0">
            <a:noFill/>
          </a:ln>
        </p:spPr>
      </p:pic>
      <p:sp>
        <p:nvSpPr>
          <p:cNvPr id="419" name=""/>
          <p:cNvSpPr/>
          <p:nvPr/>
        </p:nvSpPr>
        <p:spPr>
          <a:xfrm flipH="1" flipV="1">
            <a:off x="2898360" y="2088360"/>
            <a:ext cx="475920" cy="1009080"/>
          </a:xfrm>
          <a:prstGeom prst="line">
            <a:avLst/>
          </a:prstGeom>
          <a:ln w="25200">
            <a:solidFill>
              <a:srgbClr val="c5000b"/>
            </a:solidFill>
            <a:round/>
          </a:ln>
        </p:spPr>
        <p:style>
          <a:lnRef idx="0"/>
          <a:fillRef idx="0"/>
          <a:effectRef idx="0"/>
          <a:fontRef idx="minor"/>
        </p:style>
      </p:sp>
      <p:pic>
        <p:nvPicPr>
          <p:cNvPr id="420" name="" descr=""/>
          <p:cNvPicPr/>
          <p:nvPr/>
        </p:nvPicPr>
        <p:blipFill>
          <a:blip r:embed="rId8"/>
          <a:srcRect l="48535" t="35685" r="30017" b="50009"/>
          <a:stretch/>
        </p:blipFill>
        <p:spPr>
          <a:xfrm>
            <a:off x="2422440" y="2088360"/>
            <a:ext cx="475560" cy="315000"/>
          </a:xfrm>
          <a:prstGeom prst="rect">
            <a:avLst/>
          </a:prstGeom>
          <a:ln w="25200">
            <a:solidFill>
              <a:srgbClr val="c5000b"/>
            </a:solidFill>
            <a:custDash>
              <a:ds d="197000" sp="127000"/>
            </a:custDash>
            <a:round/>
          </a:ln>
        </p:spPr>
      </p:pic>
      <p:sp>
        <p:nvSpPr>
          <p:cNvPr id="421" name=""/>
          <p:cNvSpPr/>
          <p:nvPr/>
        </p:nvSpPr>
        <p:spPr>
          <a:xfrm flipH="1" flipV="1">
            <a:off x="2422440" y="2404800"/>
            <a:ext cx="95040" cy="1260360"/>
          </a:xfrm>
          <a:prstGeom prst="line">
            <a:avLst/>
          </a:prstGeom>
          <a:ln w="25200">
            <a:solidFill>
              <a:srgbClr val="c5000b"/>
            </a:solidFill>
            <a:round/>
          </a:ln>
        </p:spPr>
        <p:style>
          <a:lnRef idx="0"/>
          <a:fillRef idx="0"/>
          <a:effectRef idx="0"/>
          <a:fontRef idx="minor"/>
        </p:style>
      </p:sp>
      <p:sp>
        <p:nvSpPr>
          <p:cNvPr id="422" name=""/>
          <p:cNvSpPr/>
          <p:nvPr/>
        </p:nvSpPr>
        <p:spPr>
          <a:xfrm flipH="1" flipV="1">
            <a:off x="2898360" y="2403360"/>
            <a:ext cx="475920" cy="1261440"/>
          </a:xfrm>
          <a:prstGeom prst="line">
            <a:avLst/>
          </a:prstGeom>
          <a:ln w="25200">
            <a:solidFill>
              <a:srgbClr val="c5000b"/>
            </a:solidFill>
            <a:round/>
          </a:ln>
        </p:spPr>
        <p:style>
          <a:lnRef idx="0"/>
          <a:fillRef idx="0"/>
          <a:effectRef idx="0"/>
          <a:fontRef idx="minor"/>
        </p:style>
      </p:sp>
      <p:sp>
        <p:nvSpPr>
          <p:cNvPr id="423" name=""/>
          <p:cNvSpPr/>
          <p:nvPr/>
        </p:nvSpPr>
        <p:spPr>
          <a:xfrm flipH="1" flipV="1">
            <a:off x="2422440" y="2089080"/>
            <a:ext cx="95040" cy="1008720"/>
          </a:xfrm>
          <a:prstGeom prst="line">
            <a:avLst/>
          </a:prstGeom>
          <a:ln w="25200">
            <a:solidFill>
              <a:srgbClr val="c5000b"/>
            </a:solidFill>
            <a:round/>
          </a:ln>
        </p:spPr>
        <p:style>
          <a:lnRef idx="0"/>
          <a:fillRef idx="0"/>
          <a:effectRef idx="0"/>
          <a:fontRef idx="minor"/>
        </p:style>
      </p:sp>
      <p:pic>
        <p:nvPicPr>
          <p:cNvPr id="424" name="" descr=""/>
          <p:cNvPicPr/>
          <p:nvPr/>
        </p:nvPicPr>
        <p:blipFill>
          <a:blip r:embed="rId9"/>
          <a:srcRect l="48535" t="35685" r="30017" b="50009"/>
          <a:stretch/>
        </p:blipFill>
        <p:spPr>
          <a:xfrm>
            <a:off x="2517120" y="3097440"/>
            <a:ext cx="856800" cy="567360"/>
          </a:xfrm>
          <a:prstGeom prst="rect">
            <a:avLst/>
          </a:prstGeom>
          <a:ln w="25200">
            <a:solidFill>
              <a:srgbClr val="c5000b"/>
            </a:solidFill>
            <a:custDash>
              <a:ds d="197000" sp="127000"/>
            </a:custDash>
            <a:round/>
          </a:ln>
        </p:spPr>
      </p:pic>
      <p:pic>
        <p:nvPicPr>
          <p:cNvPr id="425" name="" descr=""/>
          <p:cNvPicPr/>
          <p:nvPr/>
        </p:nvPicPr>
        <p:blipFill>
          <a:blip r:embed="rId10"/>
          <a:srcRect l="27133" t="14278" r="22862" b="21435"/>
          <a:stretch/>
        </p:blipFill>
        <p:spPr>
          <a:xfrm>
            <a:off x="3500640" y="1615320"/>
            <a:ext cx="1110240" cy="1418400"/>
          </a:xfrm>
          <a:prstGeom prst="rect">
            <a:avLst/>
          </a:prstGeom>
          <a:ln w="0">
            <a:noFill/>
          </a:ln>
        </p:spPr>
      </p:pic>
      <p:pic>
        <p:nvPicPr>
          <p:cNvPr id="426" name="" descr=""/>
          <p:cNvPicPr/>
          <p:nvPr/>
        </p:nvPicPr>
        <p:blipFill>
          <a:blip r:embed="rId11"/>
          <a:srcRect l="48535" t="35685" r="30017" b="50009"/>
          <a:stretch/>
        </p:blipFill>
        <p:spPr>
          <a:xfrm>
            <a:off x="3976560" y="2088360"/>
            <a:ext cx="475560" cy="315000"/>
          </a:xfrm>
          <a:prstGeom prst="rect">
            <a:avLst/>
          </a:prstGeom>
          <a:ln w="25200">
            <a:solidFill>
              <a:srgbClr val="c5000b"/>
            </a:solidFill>
            <a:custDash>
              <a:ds d="197000" sp="127000"/>
            </a:custDash>
            <a:round/>
          </a:ln>
        </p:spPr>
      </p:pic>
      <p:sp>
        <p:nvSpPr>
          <p:cNvPr id="427" name=""/>
          <p:cNvSpPr/>
          <p:nvPr/>
        </p:nvSpPr>
        <p:spPr>
          <a:xfrm flipH="1" flipV="1">
            <a:off x="4452840" y="2089440"/>
            <a:ext cx="476280" cy="1007640"/>
          </a:xfrm>
          <a:prstGeom prst="line">
            <a:avLst/>
          </a:prstGeom>
          <a:ln w="25200">
            <a:solidFill>
              <a:srgbClr val="c5000b"/>
            </a:solidFill>
            <a:round/>
          </a:ln>
        </p:spPr>
        <p:style>
          <a:lnRef idx="0"/>
          <a:fillRef idx="0"/>
          <a:effectRef idx="0"/>
          <a:fontRef idx="minor"/>
        </p:style>
      </p:sp>
      <p:sp>
        <p:nvSpPr>
          <p:cNvPr id="428" name=""/>
          <p:cNvSpPr/>
          <p:nvPr/>
        </p:nvSpPr>
        <p:spPr>
          <a:xfrm flipH="1" flipV="1">
            <a:off x="3976560" y="2405520"/>
            <a:ext cx="95040" cy="1259280"/>
          </a:xfrm>
          <a:prstGeom prst="line">
            <a:avLst/>
          </a:prstGeom>
          <a:ln w="25200">
            <a:solidFill>
              <a:srgbClr val="c5000b"/>
            </a:solidFill>
            <a:round/>
          </a:ln>
        </p:spPr>
        <p:style>
          <a:lnRef idx="0"/>
          <a:fillRef idx="0"/>
          <a:effectRef idx="0"/>
          <a:fontRef idx="minor"/>
        </p:style>
      </p:sp>
      <p:sp>
        <p:nvSpPr>
          <p:cNvPr id="429" name=""/>
          <p:cNvSpPr/>
          <p:nvPr/>
        </p:nvSpPr>
        <p:spPr>
          <a:xfrm flipH="1" flipV="1">
            <a:off x="4452480" y="2405520"/>
            <a:ext cx="475920" cy="1259640"/>
          </a:xfrm>
          <a:prstGeom prst="line">
            <a:avLst/>
          </a:prstGeom>
          <a:ln w="25200">
            <a:solidFill>
              <a:srgbClr val="c5000b"/>
            </a:solidFill>
            <a:round/>
          </a:ln>
        </p:spPr>
        <p:style>
          <a:lnRef idx="0"/>
          <a:fillRef idx="0"/>
          <a:effectRef idx="0"/>
          <a:fontRef idx="minor"/>
        </p:style>
      </p:sp>
      <p:sp>
        <p:nvSpPr>
          <p:cNvPr id="430" name=""/>
          <p:cNvSpPr/>
          <p:nvPr/>
        </p:nvSpPr>
        <p:spPr>
          <a:xfrm flipH="1" flipV="1">
            <a:off x="3976560" y="2089440"/>
            <a:ext cx="95040" cy="1008720"/>
          </a:xfrm>
          <a:prstGeom prst="line">
            <a:avLst/>
          </a:prstGeom>
          <a:ln w="25200">
            <a:solidFill>
              <a:srgbClr val="c5000b"/>
            </a:solidFill>
            <a:round/>
          </a:ln>
        </p:spPr>
        <p:style>
          <a:lnRef idx="0"/>
          <a:fillRef idx="0"/>
          <a:effectRef idx="0"/>
          <a:fontRef idx="minor"/>
        </p:style>
      </p:sp>
      <p:pic>
        <p:nvPicPr>
          <p:cNvPr id="431" name="" descr=""/>
          <p:cNvPicPr/>
          <p:nvPr/>
        </p:nvPicPr>
        <p:blipFill>
          <a:blip r:embed="rId12"/>
          <a:srcRect l="48535" t="35685" r="30017" b="50009"/>
          <a:stretch/>
        </p:blipFill>
        <p:spPr>
          <a:xfrm>
            <a:off x="4071600" y="3097440"/>
            <a:ext cx="856440" cy="567360"/>
          </a:xfrm>
          <a:prstGeom prst="rect">
            <a:avLst/>
          </a:prstGeom>
          <a:ln w="25200">
            <a:solidFill>
              <a:srgbClr val="c5000b"/>
            </a:solidFill>
            <a:custDash>
              <a:ds d="197000" sp="127000"/>
            </a:custDash>
            <a:round/>
          </a:ln>
        </p:spPr>
      </p:pic>
      <p:pic>
        <p:nvPicPr>
          <p:cNvPr id="432" name="" descr=""/>
          <p:cNvPicPr/>
          <p:nvPr/>
        </p:nvPicPr>
        <p:blipFill>
          <a:blip r:embed="rId13"/>
          <a:srcRect l="26931" t="15704" r="23064" b="20009"/>
          <a:stretch/>
        </p:blipFill>
        <p:spPr>
          <a:xfrm>
            <a:off x="5118840" y="1615680"/>
            <a:ext cx="1110240" cy="1418400"/>
          </a:xfrm>
          <a:prstGeom prst="rect">
            <a:avLst/>
          </a:prstGeom>
          <a:ln w="0">
            <a:noFill/>
          </a:ln>
        </p:spPr>
      </p:pic>
      <p:pic>
        <p:nvPicPr>
          <p:cNvPr id="433" name="" descr=""/>
          <p:cNvPicPr/>
          <p:nvPr/>
        </p:nvPicPr>
        <p:blipFill>
          <a:blip r:embed="rId14"/>
          <a:srcRect l="48333" t="37111" r="30220" b="48583"/>
          <a:stretch/>
        </p:blipFill>
        <p:spPr>
          <a:xfrm>
            <a:off x="5594760" y="2088360"/>
            <a:ext cx="475920" cy="315000"/>
          </a:xfrm>
          <a:prstGeom prst="rect">
            <a:avLst/>
          </a:prstGeom>
          <a:ln w="25200">
            <a:solidFill>
              <a:srgbClr val="c5000b"/>
            </a:solidFill>
            <a:custDash>
              <a:ds d="197000" sp="127000"/>
            </a:custDash>
            <a:round/>
          </a:ln>
        </p:spPr>
      </p:pic>
      <p:sp>
        <p:nvSpPr>
          <p:cNvPr id="434" name=""/>
          <p:cNvSpPr/>
          <p:nvPr/>
        </p:nvSpPr>
        <p:spPr>
          <a:xfrm flipH="1" flipV="1">
            <a:off x="5594760" y="2089440"/>
            <a:ext cx="95040" cy="1008720"/>
          </a:xfrm>
          <a:prstGeom prst="line">
            <a:avLst/>
          </a:prstGeom>
          <a:ln w="25200">
            <a:solidFill>
              <a:srgbClr val="c5000b"/>
            </a:solidFill>
            <a:round/>
          </a:ln>
        </p:spPr>
        <p:style>
          <a:lnRef idx="0"/>
          <a:fillRef idx="0"/>
          <a:effectRef idx="0"/>
          <a:fontRef idx="minor"/>
        </p:style>
      </p:sp>
      <p:sp>
        <p:nvSpPr>
          <p:cNvPr id="435" name=""/>
          <p:cNvSpPr/>
          <p:nvPr/>
        </p:nvSpPr>
        <p:spPr>
          <a:xfrm flipH="1" flipV="1">
            <a:off x="6071040" y="2089800"/>
            <a:ext cx="476280" cy="1007640"/>
          </a:xfrm>
          <a:prstGeom prst="line">
            <a:avLst/>
          </a:prstGeom>
          <a:ln w="25200">
            <a:solidFill>
              <a:srgbClr val="c5000b"/>
            </a:solidFill>
            <a:round/>
          </a:ln>
        </p:spPr>
        <p:style>
          <a:lnRef idx="0"/>
          <a:fillRef idx="0"/>
          <a:effectRef idx="0"/>
          <a:fontRef idx="minor"/>
        </p:style>
      </p:sp>
      <p:sp>
        <p:nvSpPr>
          <p:cNvPr id="436" name=""/>
          <p:cNvSpPr/>
          <p:nvPr/>
        </p:nvSpPr>
        <p:spPr>
          <a:xfrm flipH="1" flipV="1">
            <a:off x="6071040" y="2405520"/>
            <a:ext cx="475920" cy="1259640"/>
          </a:xfrm>
          <a:prstGeom prst="line">
            <a:avLst/>
          </a:prstGeom>
          <a:ln w="25200">
            <a:solidFill>
              <a:srgbClr val="c5000b"/>
            </a:solidFill>
            <a:round/>
          </a:ln>
        </p:spPr>
        <p:style>
          <a:lnRef idx="0"/>
          <a:fillRef idx="0"/>
          <a:effectRef idx="0"/>
          <a:fontRef idx="minor"/>
        </p:style>
      </p:sp>
      <p:sp>
        <p:nvSpPr>
          <p:cNvPr id="437" name=""/>
          <p:cNvSpPr/>
          <p:nvPr/>
        </p:nvSpPr>
        <p:spPr>
          <a:xfrm flipH="1" flipV="1">
            <a:off x="5594760" y="2405880"/>
            <a:ext cx="95040" cy="1259280"/>
          </a:xfrm>
          <a:prstGeom prst="line">
            <a:avLst/>
          </a:prstGeom>
          <a:ln w="25200">
            <a:solidFill>
              <a:srgbClr val="c5000b"/>
            </a:solidFill>
            <a:round/>
          </a:ln>
        </p:spPr>
        <p:style>
          <a:lnRef idx="0"/>
          <a:fillRef idx="0"/>
          <a:effectRef idx="0"/>
          <a:fontRef idx="minor"/>
        </p:style>
      </p:sp>
      <p:pic>
        <p:nvPicPr>
          <p:cNvPr id="438" name="" descr=""/>
          <p:cNvPicPr/>
          <p:nvPr/>
        </p:nvPicPr>
        <p:blipFill>
          <a:blip r:embed="rId15"/>
          <a:srcRect l="48333" t="37111" r="30220" b="48583"/>
          <a:stretch/>
        </p:blipFill>
        <p:spPr>
          <a:xfrm>
            <a:off x="5690160" y="3097440"/>
            <a:ext cx="856800" cy="567720"/>
          </a:xfrm>
          <a:prstGeom prst="rect">
            <a:avLst/>
          </a:prstGeom>
          <a:ln w="25200">
            <a:solidFill>
              <a:srgbClr val="c5000b"/>
            </a:solidFill>
            <a:custDash>
              <a:ds d="197000" sp="127000"/>
            </a:custDash>
            <a:round/>
          </a:ln>
        </p:spPr>
      </p:pic>
      <p:pic>
        <p:nvPicPr>
          <p:cNvPr id="439" name="" descr=""/>
          <p:cNvPicPr/>
          <p:nvPr/>
        </p:nvPicPr>
        <p:blipFill>
          <a:blip r:embed="rId16"/>
          <a:srcRect l="26931" t="14269" r="23064" b="21435"/>
          <a:stretch/>
        </p:blipFill>
        <p:spPr>
          <a:xfrm>
            <a:off x="6705720" y="1615680"/>
            <a:ext cx="1110240" cy="1418400"/>
          </a:xfrm>
          <a:prstGeom prst="rect">
            <a:avLst/>
          </a:prstGeom>
          <a:ln w="0">
            <a:noFill/>
          </a:ln>
        </p:spPr>
      </p:pic>
      <p:pic>
        <p:nvPicPr>
          <p:cNvPr id="440" name="" descr=""/>
          <p:cNvPicPr/>
          <p:nvPr/>
        </p:nvPicPr>
        <p:blipFill>
          <a:blip r:embed="rId17"/>
          <a:srcRect l="48333" t="35676" r="30210" b="50018"/>
          <a:stretch/>
        </p:blipFill>
        <p:spPr>
          <a:xfrm>
            <a:off x="7181640" y="2088360"/>
            <a:ext cx="475560" cy="315000"/>
          </a:xfrm>
          <a:prstGeom prst="rect">
            <a:avLst/>
          </a:prstGeom>
          <a:ln w="25200">
            <a:solidFill>
              <a:srgbClr val="c5000b"/>
            </a:solidFill>
            <a:custDash>
              <a:ds d="197000" sp="127000"/>
            </a:custDash>
            <a:round/>
          </a:ln>
        </p:spPr>
      </p:pic>
      <p:sp>
        <p:nvSpPr>
          <p:cNvPr id="441" name=""/>
          <p:cNvSpPr/>
          <p:nvPr/>
        </p:nvSpPr>
        <p:spPr>
          <a:xfrm flipH="1" flipV="1">
            <a:off x="7657560" y="2403720"/>
            <a:ext cx="475920" cy="1261440"/>
          </a:xfrm>
          <a:prstGeom prst="line">
            <a:avLst/>
          </a:prstGeom>
          <a:ln w="25200">
            <a:solidFill>
              <a:srgbClr val="c5000b"/>
            </a:solidFill>
            <a:round/>
          </a:ln>
        </p:spPr>
        <p:style>
          <a:lnRef idx="0"/>
          <a:fillRef idx="0"/>
          <a:effectRef idx="0"/>
          <a:fontRef idx="minor"/>
        </p:style>
      </p:sp>
      <p:sp>
        <p:nvSpPr>
          <p:cNvPr id="442" name=""/>
          <p:cNvSpPr/>
          <p:nvPr/>
        </p:nvSpPr>
        <p:spPr>
          <a:xfrm flipH="1" flipV="1">
            <a:off x="7657560" y="2088720"/>
            <a:ext cx="475920" cy="1009080"/>
          </a:xfrm>
          <a:prstGeom prst="line">
            <a:avLst/>
          </a:prstGeom>
          <a:ln w="25200">
            <a:solidFill>
              <a:srgbClr val="c5000b"/>
            </a:solidFill>
            <a:round/>
          </a:ln>
        </p:spPr>
        <p:style>
          <a:lnRef idx="0"/>
          <a:fillRef idx="0"/>
          <a:effectRef idx="0"/>
          <a:fontRef idx="minor"/>
        </p:style>
      </p:sp>
      <p:sp>
        <p:nvSpPr>
          <p:cNvPr id="443" name=""/>
          <p:cNvSpPr/>
          <p:nvPr/>
        </p:nvSpPr>
        <p:spPr>
          <a:xfrm flipH="1" flipV="1">
            <a:off x="7181640" y="2089080"/>
            <a:ext cx="95040" cy="1008720"/>
          </a:xfrm>
          <a:prstGeom prst="line">
            <a:avLst/>
          </a:prstGeom>
          <a:ln w="25200">
            <a:solidFill>
              <a:srgbClr val="c5000b"/>
            </a:solidFill>
            <a:round/>
          </a:ln>
        </p:spPr>
        <p:style>
          <a:lnRef idx="0"/>
          <a:fillRef idx="0"/>
          <a:effectRef idx="0"/>
          <a:fontRef idx="minor"/>
        </p:style>
      </p:sp>
      <p:sp>
        <p:nvSpPr>
          <p:cNvPr id="444" name=""/>
          <p:cNvSpPr/>
          <p:nvPr/>
        </p:nvSpPr>
        <p:spPr>
          <a:xfrm flipH="1" flipV="1">
            <a:off x="7181640" y="2404800"/>
            <a:ext cx="95040" cy="1260360"/>
          </a:xfrm>
          <a:prstGeom prst="line">
            <a:avLst/>
          </a:prstGeom>
          <a:ln w="25200">
            <a:solidFill>
              <a:srgbClr val="c5000b"/>
            </a:solidFill>
            <a:round/>
          </a:ln>
        </p:spPr>
        <p:style>
          <a:lnRef idx="0"/>
          <a:fillRef idx="0"/>
          <a:effectRef idx="0"/>
          <a:fontRef idx="minor"/>
        </p:style>
      </p:sp>
      <p:pic>
        <p:nvPicPr>
          <p:cNvPr id="445" name="" descr=""/>
          <p:cNvPicPr/>
          <p:nvPr/>
        </p:nvPicPr>
        <p:blipFill>
          <a:blip r:embed="rId18"/>
          <a:srcRect l="48333" t="35676" r="30210" b="50018"/>
          <a:stretch/>
        </p:blipFill>
        <p:spPr>
          <a:xfrm>
            <a:off x="7277040" y="3097800"/>
            <a:ext cx="856440" cy="567360"/>
          </a:xfrm>
          <a:prstGeom prst="rect">
            <a:avLst/>
          </a:prstGeom>
          <a:ln w="25200">
            <a:solidFill>
              <a:srgbClr val="c5000b"/>
            </a:solidFill>
            <a:custDash>
              <a:ds d="197000" sp="127000"/>
            </a:custDash>
            <a:round/>
          </a:ln>
        </p:spPr>
      </p:pic>
      <p:pic>
        <p:nvPicPr>
          <p:cNvPr id="446" name="" descr=""/>
          <p:cNvPicPr/>
          <p:nvPr/>
        </p:nvPicPr>
        <p:blipFill>
          <a:blip r:embed="rId19"/>
          <a:srcRect l="25690" t="14312" r="22894" b="17145"/>
          <a:stretch/>
        </p:blipFill>
        <p:spPr>
          <a:xfrm>
            <a:off x="8292240" y="1584000"/>
            <a:ext cx="1110600" cy="1419120"/>
          </a:xfrm>
          <a:prstGeom prst="rect">
            <a:avLst/>
          </a:prstGeom>
          <a:ln w="0">
            <a:noFill/>
          </a:ln>
        </p:spPr>
      </p:pic>
      <p:pic>
        <p:nvPicPr>
          <p:cNvPr id="447" name="" descr=""/>
          <p:cNvPicPr/>
          <p:nvPr/>
        </p:nvPicPr>
        <p:blipFill>
          <a:blip r:embed="rId20"/>
          <a:srcRect l="47707" t="37132" r="30248" b="47624"/>
          <a:stretch/>
        </p:blipFill>
        <p:spPr>
          <a:xfrm>
            <a:off x="8768160" y="2056680"/>
            <a:ext cx="475560" cy="315000"/>
          </a:xfrm>
          <a:prstGeom prst="rect">
            <a:avLst/>
          </a:prstGeom>
          <a:ln w="25200">
            <a:solidFill>
              <a:srgbClr val="c5000b"/>
            </a:solidFill>
            <a:custDash>
              <a:ds d="197000" sp="127000"/>
            </a:custDash>
            <a:round/>
          </a:ln>
        </p:spPr>
      </p:pic>
      <p:sp>
        <p:nvSpPr>
          <p:cNvPr id="448" name=""/>
          <p:cNvSpPr/>
          <p:nvPr/>
        </p:nvSpPr>
        <p:spPr>
          <a:xfrm flipH="1" flipV="1">
            <a:off x="9244080" y="2057040"/>
            <a:ext cx="475920" cy="1009080"/>
          </a:xfrm>
          <a:prstGeom prst="line">
            <a:avLst/>
          </a:prstGeom>
          <a:ln w="25200">
            <a:solidFill>
              <a:srgbClr val="c5000b"/>
            </a:solidFill>
            <a:round/>
          </a:ln>
        </p:spPr>
        <p:style>
          <a:lnRef idx="0"/>
          <a:fillRef idx="0"/>
          <a:effectRef idx="0"/>
          <a:fontRef idx="minor"/>
        </p:style>
      </p:sp>
      <p:sp>
        <p:nvSpPr>
          <p:cNvPr id="449" name=""/>
          <p:cNvSpPr/>
          <p:nvPr/>
        </p:nvSpPr>
        <p:spPr>
          <a:xfrm flipH="1" flipV="1">
            <a:off x="9244080" y="2372040"/>
            <a:ext cx="475920" cy="1261440"/>
          </a:xfrm>
          <a:prstGeom prst="line">
            <a:avLst/>
          </a:prstGeom>
          <a:ln w="25200">
            <a:solidFill>
              <a:srgbClr val="c5000b"/>
            </a:solidFill>
            <a:round/>
          </a:ln>
        </p:spPr>
        <p:style>
          <a:lnRef idx="0"/>
          <a:fillRef idx="0"/>
          <a:effectRef idx="0"/>
          <a:fontRef idx="minor"/>
        </p:style>
      </p:sp>
      <p:sp>
        <p:nvSpPr>
          <p:cNvPr id="450" name=""/>
          <p:cNvSpPr/>
          <p:nvPr/>
        </p:nvSpPr>
        <p:spPr>
          <a:xfrm flipH="1" flipV="1">
            <a:off x="8768160" y="2058120"/>
            <a:ext cx="95040" cy="1008720"/>
          </a:xfrm>
          <a:prstGeom prst="line">
            <a:avLst/>
          </a:prstGeom>
          <a:ln w="25200">
            <a:solidFill>
              <a:srgbClr val="c5000b"/>
            </a:solidFill>
            <a:round/>
          </a:ln>
        </p:spPr>
        <p:style>
          <a:lnRef idx="0"/>
          <a:fillRef idx="0"/>
          <a:effectRef idx="0"/>
          <a:fontRef idx="minor"/>
        </p:style>
      </p:sp>
      <p:sp>
        <p:nvSpPr>
          <p:cNvPr id="451" name=""/>
          <p:cNvSpPr/>
          <p:nvPr/>
        </p:nvSpPr>
        <p:spPr>
          <a:xfrm flipH="1" flipV="1">
            <a:off x="8768160" y="2373840"/>
            <a:ext cx="95040" cy="1260360"/>
          </a:xfrm>
          <a:prstGeom prst="line">
            <a:avLst/>
          </a:prstGeom>
          <a:ln w="25200">
            <a:solidFill>
              <a:srgbClr val="c5000b"/>
            </a:solidFill>
            <a:round/>
          </a:ln>
        </p:spPr>
        <p:style>
          <a:lnRef idx="0"/>
          <a:fillRef idx="0"/>
          <a:effectRef idx="0"/>
          <a:fontRef idx="minor"/>
        </p:style>
      </p:sp>
      <p:pic>
        <p:nvPicPr>
          <p:cNvPr id="452" name="" descr=""/>
          <p:cNvPicPr/>
          <p:nvPr/>
        </p:nvPicPr>
        <p:blipFill>
          <a:blip r:embed="rId21"/>
          <a:srcRect l="47707" t="37132" r="30248" b="47624"/>
          <a:stretch/>
        </p:blipFill>
        <p:spPr>
          <a:xfrm>
            <a:off x="8863200" y="3066120"/>
            <a:ext cx="856440" cy="567360"/>
          </a:xfrm>
          <a:prstGeom prst="rect">
            <a:avLst/>
          </a:prstGeom>
          <a:ln w="25200">
            <a:solidFill>
              <a:srgbClr val="c5000b"/>
            </a:solidFill>
            <a:custDash>
              <a:ds d="197000" sp="127000"/>
            </a:custDash>
            <a:round/>
          </a:ln>
        </p:spPr>
      </p:pic>
      <p:sp>
        <p:nvSpPr>
          <p:cNvPr id="453" name=""/>
          <p:cNvSpPr txBox="1"/>
          <p:nvPr/>
        </p:nvSpPr>
        <p:spPr>
          <a:xfrm>
            <a:off x="8608680" y="3697200"/>
            <a:ext cx="524880" cy="300600"/>
          </a:xfrm>
          <a:prstGeom prst="rect">
            <a:avLst/>
          </a:prstGeom>
          <a:noFill/>
          <a:ln w="0">
            <a:noFill/>
          </a:ln>
        </p:spPr>
        <p:txBody>
          <a:bodyPr lIns="90000" rIns="90000" tIns="45000" bIns="45000">
            <a:noAutofit/>
          </a:bodyPr>
          <a:p>
            <a:r>
              <a:rPr b="0" lang="es-MX" sz="1400" spc="-1" strike="noStrike">
                <a:latin typeface="Avery light"/>
              </a:rPr>
              <a:t>f)</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itle 1_18"/>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455" name="Imagen 5_22" descr=""/>
          <p:cNvPicPr/>
          <p:nvPr/>
        </p:nvPicPr>
        <p:blipFill>
          <a:blip r:embed="rId1"/>
          <a:stretch/>
        </p:blipFill>
        <p:spPr>
          <a:xfrm>
            <a:off x="0" y="780120"/>
            <a:ext cx="3483720" cy="230760"/>
          </a:xfrm>
          <a:prstGeom prst="rect">
            <a:avLst/>
          </a:prstGeom>
          <a:ln w="0">
            <a:noFill/>
          </a:ln>
        </p:spPr>
      </p:pic>
      <p:pic>
        <p:nvPicPr>
          <p:cNvPr id="456" name="Imagen 6_22" descr=""/>
          <p:cNvPicPr/>
          <p:nvPr/>
        </p:nvPicPr>
        <p:blipFill>
          <a:blip r:embed="rId2"/>
          <a:stretch/>
        </p:blipFill>
        <p:spPr>
          <a:xfrm>
            <a:off x="7171200" y="334080"/>
            <a:ext cx="2701800" cy="471960"/>
          </a:xfrm>
          <a:prstGeom prst="rect">
            <a:avLst/>
          </a:prstGeom>
          <a:ln w="0">
            <a:noFill/>
          </a:ln>
        </p:spPr>
      </p:pic>
      <p:pic>
        <p:nvPicPr>
          <p:cNvPr id="457" name="Imagen 8_22" descr=""/>
          <p:cNvPicPr/>
          <p:nvPr/>
        </p:nvPicPr>
        <p:blipFill>
          <a:blip r:embed="rId3">
            <a:alphaModFix amt="73000"/>
          </a:blip>
          <a:stretch/>
        </p:blipFill>
        <p:spPr>
          <a:xfrm flipH="1">
            <a:off x="7666200" y="4762800"/>
            <a:ext cx="2413440" cy="955800"/>
          </a:xfrm>
          <a:prstGeom prst="rect">
            <a:avLst/>
          </a:prstGeom>
          <a:ln w="0">
            <a:noFill/>
          </a:ln>
        </p:spPr>
      </p:pic>
      <p:sp>
        <p:nvSpPr>
          <p:cNvPr id="458" name="CuadroTexto 11_14"/>
          <p:cNvSpPr/>
          <p:nvPr/>
        </p:nvSpPr>
        <p:spPr>
          <a:xfrm>
            <a:off x="297360" y="1024200"/>
            <a:ext cx="9524160" cy="69948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Con el algoritmo desarrollado se crea una base de datos de imágenes para entrenamiento de una red neuronal convolucional propuesta.</a:t>
            </a:r>
            <a:endParaRPr b="0" lang="es-MX" sz="2000" spc="-1" strike="noStrike">
              <a:latin typeface="Avenir light"/>
            </a:endParaRPr>
          </a:p>
        </p:txBody>
      </p:sp>
      <p:pic>
        <p:nvPicPr>
          <p:cNvPr id="459" name="" descr=""/>
          <p:cNvPicPr/>
          <p:nvPr/>
        </p:nvPicPr>
        <p:blipFill>
          <a:blip r:embed="rId4"/>
          <a:stretch/>
        </p:blipFill>
        <p:spPr>
          <a:xfrm>
            <a:off x="419040" y="1859040"/>
            <a:ext cx="1200960" cy="1200960"/>
          </a:xfrm>
          <a:prstGeom prst="rect">
            <a:avLst/>
          </a:prstGeom>
          <a:ln w="0">
            <a:noFill/>
          </a:ln>
        </p:spPr>
      </p:pic>
      <p:pic>
        <p:nvPicPr>
          <p:cNvPr id="460" name="" descr=""/>
          <p:cNvPicPr/>
          <p:nvPr/>
        </p:nvPicPr>
        <p:blipFill>
          <a:blip r:embed="rId5"/>
          <a:stretch/>
        </p:blipFill>
        <p:spPr>
          <a:xfrm>
            <a:off x="419040" y="3240000"/>
            <a:ext cx="1200960" cy="1200960"/>
          </a:xfrm>
          <a:prstGeom prst="rect">
            <a:avLst/>
          </a:prstGeom>
          <a:ln w="0">
            <a:noFill/>
          </a:ln>
        </p:spPr>
      </p:pic>
      <p:pic>
        <p:nvPicPr>
          <p:cNvPr id="461" name="" descr=""/>
          <p:cNvPicPr/>
          <p:nvPr/>
        </p:nvPicPr>
        <p:blipFill>
          <a:blip r:embed="rId6"/>
          <a:stretch/>
        </p:blipFill>
        <p:spPr>
          <a:xfrm>
            <a:off x="1789200" y="1859040"/>
            <a:ext cx="1200960" cy="1200960"/>
          </a:xfrm>
          <a:prstGeom prst="rect">
            <a:avLst/>
          </a:prstGeom>
          <a:ln w="0">
            <a:noFill/>
          </a:ln>
        </p:spPr>
      </p:pic>
      <p:pic>
        <p:nvPicPr>
          <p:cNvPr id="462" name="" descr=""/>
          <p:cNvPicPr/>
          <p:nvPr/>
        </p:nvPicPr>
        <p:blipFill>
          <a:blip r:embed="rId7"/>
          <a:stretch/>
        </p:blipFill>
        <p:spPr>
          <a:xfrm>
            <a:off x="1789200" y="3227040"/>
            <a:ext cx="1200960" cy="1200960"/>
          </a:xfrm>
          <a:prstGeom prst="rect">
            <a:avLst/>
          </a:prstGeom>
          <a:ln w="0">
            <a:noFill/>
          </a:ln>
        </p:spPr>
      </p:pic>
      <p:pic>
        <p:nvPicPr>
          <p:cNvPr id="463" name="" descr=""/>
          <p:cNvPicPr/>
          <p:nvPr/>
        </p:nvPicPr>
        <p:blipFill>
          <a:blip r:embed="rId8"/>
          <a:stretch/>
        </p:blipFill>
        <p:spPr>
          <a:xfrm>
            <a:off x="3159720" y="1859040"/>
            <a:ext cx="1200960" cy="1200960"/>
          </a:xfrm>
          <a:prstGeom prst="rect">
            <a:avLst/>
          </a:prstGeom>
          <a:ln w="0">
            <a:noFill/>
          </a:ln>
        </p:spPr>
      </p:pic>
      <p:pic>
        <p:nvPicPr>
          <p:cNvPr id="464" name="" descr=""/>
          <p:cNvPicPr/>
          <p:nvPr/>
        </p:nvPicPr>
        <p:blipFill>
          <a:blip r:embed="rId9"/>
          <a:stretch/>
        </p:blipFill>
        <p:spPr>
          <a:xfrm>
            <a:off x="3159000" y="3240000"/>
            <a:ext cx="1202400" cy="1202400"/>
          </a:xfrm>
          <a:prstGeom prst="rect">
            <a:avLst/>
          </a:prstGeom>
          <a:ln w="0">
            <a:noFill/>
          </a:ln>
        </p:spPr>
      </p:pic>
      <p:pic>
        <p:nvPicPr>
          <p:cNvPr id="465" name="" descr=""/>
          <p:cNvPicPr/>
          <p:nvPr/>
        </p:nvPicPr>
        <p:blipFill>
          <a:blip r:embed="rId10"/>
          <a:stretch/>
        </p:blipFill>
        <p:spPr>
          <a:xfrm>
            <a:off x="4529880" y="1859040"/>
            <a:ext cx="1200960" cy="1200960"/>
          </a:xfrm>
          <a:prstGeom prst="rect">
            <a:avLst/>
          </a:prstGeom>
          <a:ln w="0">
            <a:noFill/>
          </a:ln>
        </p:spPr>
      </p:pic>
      <p:pic>
        <p:nvPicPr>
          <p:cNvPr id="466" name="" descr=""/>
          <p:cNvPicPr/>
          <p:nvPr/>
        </p:nvPicPr>
        <p:blipFill>
          <a:blip r:embed="rId11"/>
          <a:stretch/>
        </p:blipFill>
        <p:spPr>
          <a:xfrm>
            <a:off x="4529160" y="3231000"/>
            <a:ext cx="1202400" cy="1202400"/>
          </a:xfrm>
          <a:prstGeom prst="rect">
            <a:avLst/>
          </a:prstGeom>
          <a:ln w="0">
            <a:noFill/>
          </a:ln>
        </p:spPr>
      </p:pic>
      <p:pic>
        <p:nvPicPr>
          <p:cNvPr id="467" name="" descr=""/>
          <p:cNvPicPr/>
          <p:nvPr/>
        </p:nvPicPr>
        <p:blipFill>
          <a:blip r:embed="rId12"/>
          <a:stretch/>
        </p:blipFill>
        <p:spPr>
          <a:xfrm>
            <a:off x="5900040" y="1859040"/>
            <a:ext cx="1200960" cy="1200960"/>
          </a:xfrm>
          <a:prstGeom prst="rect">
            <a:avLst/>
          </a:prstGeom>
          <a:ln w="0">
            <a:noFill/>
          </a:ln>
        </p:spPr>
      </p:pic>
      <p:pic>
        <p:nvPicPr>
          <p:cNvPr id="468" name="" descr=""/>
          <p:cNvPicPr/>
          <p:nvPr/>
        </p:nvPicPr>
        <p:blipFill>
          <a:blip r:embed="rId13"/>
          <a:stretch/>
        </p:blipFill>
        <p:spPr>
          <a:xfrm>
            <a:off x="5899320" y="3240000"/>
            <a:ext cx="1202400" cy="1202400"/>
          </a:xfrm>
          <a:prstGeom prst="rect">
            <a:avLst/>
          </a:prstGeom>
          <a:ln w="0">
            <a:noFill/>
          </a:ln>
        </p:spPr>
      </p:pic>
      <p:pic>
        <p:nvPicPr>
          <p:cNvPr id="469" name="" descr=""/>
          <p:cNvPicPr/>
          <p:nvPr/>
        </p:nvPicPr>
        <p:blipFill>
          <a:blip r:embed="rId14"/>
          <a:stretch/>
        </p:blipFill>
        <p:spPr>
          <a:xfrm>
            <a:off x="7270560" y="1859040"/>
            <a:ext cx="1200960" cy="1200960"/>
          </a:xfrm>
          <a:prstGeom prst="rect">
            <a:avLst/>
          </a:prstGeom>
          <a:ln w="0">
            <a:noFill/>
          </a:ln>
        </p:spPr>
      </p:pic>
      <p:pic>
        <p:nvPicPr>
          <p:cNvPr id="470" name="" descr=""/>
          <p:cNvPicPr/>
          <p:nvPr/>
        </p:nvPicPr>
        <p:blipFill>
          <a:blip r:embed="rId15"/>
          <a:stretch/>
        </p:blipFill>
        <p:spPr>
          <a:xfrm>
            <a:off x="7269840" y="3240000"/>
            <a:ext cx="1202400" cy="1202400"/>
          </a:xfrm>
          <a:prstGeom prst="rect">
            <a:avLst/>
          </a:prstGeom>
          <a:ln w="0">
            <a:noFill/>
          </a:ln>
        </p:spPr>
      </p:pic>
      <p:pic>
        <p:nvPicPr>
          <p:cNvPr id="471" name="" descr=""/>
          <p:cNvPicPr/>
          <p:nvPr/>
        </p:nvPicPr>
        <p:blipFill>
          <a:blip r:embed="rId16"/>
          <a:stretch/>
        </p:blipFill>
        <p:spPr>
          <a:xfrm>
            <a:off x="8640000" y="1853640"/>
            <a:ext cx="1202400" cy="1202400"/>
          </a:xfrm>
          <a:prstGeom prst="rect">
            <a:avLst/>
          </a:prstGeom>
          <a:ln w="0">
            <a:noFill/>
          </a:ln>
        </p:spPr>
      </p:pic>
      <p:pic>
        <p:nvPicPr>
          <p:cNvPr id="472" name="" descr=""/>
          <p:cNvPicPr/>
          <p:nvPr/>
        </p:nvPicPr>
        <p:blipFill>
          <a:blip r:embed="rId17"/>
          <a:stretch/>
        </p:blipFill>
        <p:spPr>
          <a:xfrm>
            <a:off x="8640000" y="3240000"/>
            <a:ext cx="1202400" cy="1202400"/>
          </a:xfrm>
          <a:prstGeom prst="rect">
            <a:avLst/>
          </a:prstGeom>
          <a:ln w="0">
            <a:noFill/>
          </a:ln>
        </p:spPr>
      </p:pic>
      <p:sp>
        <p:nvSpPr>
          <p:cNvPr id="473" name=""/>
          <p:cNvSpPr txBox="1"/>
          <p:nvPr/>
        </p:nvSpPr>
        <p:spPr>
          <a:xfrm>
            <a:off x="595440" y="4484160"/>
            <a:ext cx="8764920" cy="698400"/>
          </a:xfrm>
          <a:prstGeom prst="rect">
            <a:avLst/>
          </a:prstGeom>
          <a:noFill/>
          <a:ln w="0">
            <a:noFill/>
          </a:ln>
        </p:spPr>
        <p:txBody>
          <a:bodyPr lIns="90000" rIns="90000" tIns="45000" bIns="45000">
            <a:noAutofit/>
          </a:bodyPr>
          <a:p>
            <a:pPr algn="just"/>
            <a:r>
              <a:rPr b="0" lang="es-MX" sz="1400" spc="-1" strike="noStrike">
                <a:latin typeface="Avery light"/>
              </a:rPr>
              <a:t>Fig. 13. Imágenes que conforman base de datos. Imágenes de fila superior contaminadas con ruido cuasi/periódico y fila inferior su correspondiente objetivo procesados por algoritmo desarrollado.</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Title 1_26"/>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475" name="Imagen 5_29" descr=""/>
          <p:cNvPicPr/>
          <p:nvPr/>
        </p:nvPicPr>
        <p:blipFill>
          <a:blip r:embed="rId1"/>
          <a:stretch/>
        </p:blipFill>
        <p:spPr>
          <a:xfrm>
            <a:off x="0" y="780120"/>
            <a:ext cx="3483720" cy="230760"/>
          </a:xfrm>
          <a:prstGeom prst="rect">
            <a:avLst/>
          </a:prstGeom>
          <a:ln w="0">
            <a:noFill/>
          </a:ln>
        </p:spPr>
      </p:pic>
      <p:pic>
        <p:nvPicPr>
          <p:cNvPr id="476" name="Imagen 6_29" descr=""/>
          <p:cNvPicPr/>
          <p:nvPr/>
        </p:nvPicPr>
        <p:blipFill>
          <a:blip r:embed="rId2"/>
          <a:stretch/>
        </p:blipFill>
        <p:spPr>
          <a:xfrm>
            <a:off x="7171200" y="334080"/>
            <a:ext cx="2701800" cy="471960"/>
          </a:xfrm>
          <a:prstGeom prst="rect">
            <a:avLst/>
          </a:prstGeom>
          <a:ln w="0">
            <a:noFill/>
          </a:ln>
        </p:spPr>
      </p:pic>
      <p:pic>
        <p:nvPicPr>
          <p:cNvPr id="477" name="Imagen 8_28" descr=""/>
          <p:cNvPicPr/>
          <p:nvPr/>
        </p:nvPicPr>
        <p:blipFill>
          <a:blip r:embed="rId3">
            <a:alphaModFix amt="73000"/>
          </a:blip>
          <a:stretch/>
        </p:blipFill>
        <p:spPr>
          <a:xfrm flipH="1">
            <a:off x="7666200" y="4762800"/>
            <a:ext cx="2413440" cy="955800"/>
          </a:xfrm>
          <a:prstGeom prst="rect">
            <a:avLst/>
          </a:prstGeom>
          <a:ln w="0">
            <a:noFill/>
          </a:ln>
        </p:spPr>
      </p:pic>
      <p:sp>
        <p:nvSpPr>
          <p:cNvPr id="478" name="CuadroTexto 11_19"/>
          <p:cNvSpPr/>
          <p:nvPr/>
        </p:nvSpPr>
        <p:spPr>
          <a:xfrm>
            <a:off x="297360" y="1024200"/>
            <a:ext cx="9524160" cy="13093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Debido al numero limitado de imágenes en base de datos se hace un entrenamiento con diversos modelos encontrados en literatura tanto para atenuar y/o eliminar ruido en imágenes como para hacer un entrenamiento con buenos resultados utilizando un numero limitado de imágenes. </a:t>
            </a:r>
            <a:endParaRPr b="0" lang="es-MX" sz="2000" spc="-1" strike="noStrike">
              <a:latin typeface="Avenir light"/>
            </a:endParaRPr>
          </a:p>
        </p:txBody>
      </p:sp>
      <p:pic>
        <p:nvPicPr>
          <p:cNvPr id="479" name="" descr=""/>
          <p:cNvPicPr/>
          <p:nvPr/>
        </p:nvPicPr>
        <p:blipFill>
          <a:blip r:embed="rId4"/>
          <a:stretch/>
        </p:blipFill>
        <p:spPr>
          <a:xfrm>
            <a:off x="423720" y="1734840"/>
            <a:ext cx="10079640" cy="2817000"/>
          </a:xfrm>
          <a:prstGeom prst="rect">
            <a:avLst/>
          </a:prstGeom>
          <a:ln w="0">
            <a:noFill/>
          </a:ln>
        </p:spPr>
      </p:pic>
      <p:sp>
        <p:nvSpPr>
          <p:cNvPr id="480" name=""/>
          <p:cNvSpPr txBox="1"/>
          <p:nvPr/>
        </p:nvSpPr>
        <p:spPr>
          <a:xfrm>
            <a:off x="595800" y="4484160"/>
            <a:ext cx="8764920" cy="510840"/>
          </a:xfrm>
          <a:prstGeom prst="rect">
            <a:avLst/>
          </a:prstGeom>
          <a:noFill/>
          <a:ln w="0">
            <a:noFill/>
          </a:ln>
        </p:spPr>
        <p:txBody>
          <a:bodyPr lIns="90000" rIns="90000" tIns="45000" bIns="45000">
            <a:noAutofit/>
          </a:bodyPr>
          <a:p>
            <a:r>
              <a:rPr b="0" lang="es-MX" sz="1400" spc="-1" strike="noStrike">
                <a:latin typeface="Avery light"/>
              </a:rPr>
              <a:t>Fig. 14. Arquitectura de red neuronal convolucional de aprendizaje profundo.</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Title 1_27"/>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482" name="Imagen 5_30" descr=""/>
          <p:cNvPicPr/>
          <p:nvPr/>
        </p:nvPicPr>
        <p:blipFill>
          <a:blip r:embed="rId1"/>
          <a:stretch/>
        </p:blipFill>
        <p:spPr>
          <a:xfrm>
            <a:off x="0" y="780120"/>
            <a:ext cx="3483720" cy="230760"/>
          </a:xfrm>
          <a:prstGeom prst="rect">
            <a:avLst/>
          </a:prstGeom>
          <a:ln w="0">
            <a:noFill/>
          </a:ln>
        </p:spPr>
      </p:pic>
      <p:pic>
        <p:nvPicPr>
          <p:cNvPr id="483" name="Imagen 6_30" descr=""/>
          <p:cNvPicPr/>
          <p:nvPr/>
        </p:nvPicPr>
        <p:blipFill>
          <a:blip r:embed="rId2"/>
          <a:stretch/>
        </p:blipFill>
        <p:spPr>
          <a:xfrm>
            <a:off x="7171200" y="334080"/>
            <a:ext cx="2701800" cy="471960"/>
          </a:xfrm>
          <a:prstGeom prst="rect">
            <a:avLst/>
          </a:prstGeom>
          <a:ln w="0">
            <a:noFill/>
          </a:ln>
        </p:spPr>
      </p:pic>
      <p:pic>
        <p:nvPicPr>
          <p:cNvPr id="484" name="Imagen 8_29" descr=""/>
          <p:cNvPicPr/>
          <p:nvPr/>
        </p:nvPicPr>
        <p:blipFill>
          <a:blip r:embed="rId3">
            <a:alphaModFix amt="73000"/>
          </a:blip>
          <a:stretch/>
        </p:blipFill>
        <p:spPr>
          <a:xfrm flipH="1">
            <a:off x="7666200" y="4762800"/>
            <a:ext cx="2413440" cy="955800"/>
          </a:xfrm>
          <a:prstGeom prst="rect">
            <a:avLst/>
          </a:prstGeom>
          <a:ln w="0">
            <a:noFill/>
          </a:ln>
        </p:spPr>
      </p:pic>
      <p:sp>
        <p:nvSpPr>
          <p:cNvPr id="485" name="CuadroTexto 11_20"/>
          <p:cNvSpPr/>
          <p:nvPr/>
        </p:nvSpPr>
        <p:spPr>
          <a:xfrm>
            <a:off x="297360" y="1024200"/>
            <a:ext cx="9524160" cy="186516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1800" spc="-1" strike="noStrike">
                <a:solidFill>
                  <a:srgbClr val="595959"/>
                </a:solidFill>
                <a:latin typeface="Avenir light"/>
              </a:rPr>
              <a:t>Una vez realizados los primeros entrenamientos se selecciono la arquitectura desarrollada por Sun(Sun, Yu, &amp; Wang, 2018) como base de la nueva arquitectura desarrollada. Ademas de esta misma en su versión original, se selecciono la red U-Net(Ronneberger, Fischer, &amp; Brox, 2015) y la red FCN32s(Long, Shelhamer, &amp; Darrel, 2015) como CNN’s para usar como comparación.</a:t>
            </a:r>
            <a:endParaRPr b="0" lang="es-MX" sz="1800" spc="-1" strike="noStrike">
              <a:latin typeface="Arial"/>
            </a:endParaRPr>
          </a:p>
          <a:p>
            <a:pPr algn="just">
              <a:lnSpc>
                <a:spcPct val="100000"/>
              </a:lnSpc>
            </a:pPr>
            <a:r>
              <a:rPr b="0" lang="es-MX" sz="2650" spc="-1" strike="noStrike">
                <a:solidFill>
                  <a:srgbClr val="595959"/>
                </a:solidFill>
                <a:latin typeface="Avenir Roman"/>
              </a:rPr>
              <a:t> </a:t>
            </a:r>
            <a:endParaRPr b="0" lang="es-MX" sz="2650" spc="-1" strike="noStrike">
              <a:latin typeface="Arial"/>
            </a:endParaRPr>
          </a:p>
        </p:txBody>
      </p:sp>
      <p:pic>
        <p:nvPicPr>
          <p:cNvPr id="486" name="" descr=""/>
          <p:cNvPicPr/>
          <p:nvPr/>
        </p:nvPicPr>
        <p:blipFill>
          <a:blip r:embed="rId4"/>
          <a:stretch/>
        </p:blipFill>
        <p:spPr>
          <a:xfrm>
            <a:off x="6948000" y="3387240"/>
            <a:ext cx="2880000" cy="680760"/>
          </a:xfrm>
          <a:prstGeom prst="rect">
            <a:avLst/>
          </a:prstGeom>
          <a:ln w="0">
            <a:noFill/>
          </a:ln>
        </p:spPr>
      </p:pic>
      <p:pic>
        <p:nvPicPr>
          <p:cNvPr id="487" name="" descr=""/>
          <p:cNvPicPr/>
          <p:nvPr/>
        </p:nvPicPr>
        <p:blipFill>
          <a:blip r:embed="rId5"/>
          <a:stretch/>
        </p:blipFill>
        <p:spPr>
          <a:xfrm>
            <a:off x="3328560" y="2583360"/>
            <a:ext cx="3390120" cy="1628640"/>
          </a:xfrm>
          <a:prstGeom prst="rect">
            <a:avLst/>
          </a:prstGeom>
          <a:ln w="0">
            <a:noFill/>
          </a:ln>
        </p:spPr>
      </p:pic>
      <p:pic>
        <p:nvPicPr>
          <p:cNvPr id="488" name="" descr=""/>
          <p:cNvPicPr/>
          <p:nvPr/>
        </p:nvPicPr>
        <p:blipFill>
          <a:blip r:embed="rId6"/>
          <a:stretch/>
        </p:blipFill>
        <p:spPr>
          <a:xfrm>
            <a:off x="793800" y="2729160"/>
            <a:ext cx="2266200" cy="1504080"/>
          </a:xfrm>
          <a:prstGeom prst="rect">
            <a:avLst/>
          </a:prstGeom>
          <a:ln w="0">
            <a:noFill/>
          </a:ln>
        </p:spPr>
      </p:pic>
      <p:sp>
        <p:nvSpPr>
          <p:cNvPr id="489" name=""/>
          <p:cNvSpPr txBox="1"/>
          <p:nvPr/>
        </p:nvSpPr>
        <p:spPr>
          <a:xfrm>
            <a:off x="468000" y="4235760"/>
            <a:ext cx="2844000" cy="698400"/>
          </a:xfrm>
          <a:prstGeom prst="rect">
            <a:avLst/>
          </a:prstGeom>
          <a:noFill/>
          <a:ln w="0">
            <a:noFill/>
          </a:ln>
        </p:spPr>
        <p:txBody>
          <a:bodyPr lIns="90000" rIns="90000" tIns="45000" bIns="45000">
            <a:noAutofit/>
          </a:bodyPr>
          <a:p>
            <a:pPr algn="just">
              <a:lnSpc>
                <a:spcPct val="100000"/>
              </a:lnSpc>
            </a:pPr>
            <a:r>
              <a:rPr b="0" lang="es-MX" sz="1400" spc="-1" strike="noStrike">
                <a:solidFill>
                  <a:srgbClr val="000000"/>
                </a:solidFill>
                <a:latin typeface="Avery light"/>
                <a:ea typeface="Microsoft YaHei"/>
              </a:rPr>
              <a:t>Fig. 15. Arquitectura de red U-NET</a:t>
            </a:r>
            <a:r>
              <a:rPr b="0" lang="es-MX" sz="1400" spc="-1" strike="noStrike">
                <a:solidFill>
                  <a:srgbClr val="000000"/>
                </a:solidFill>
                <a:latin typeface="Avery light"/>
              </a:rPr>
              <a:t>(Ronneberger, Fischer, \&amp; Brox, 2015).</a:t>
            </a:r>
            <a:endParaRPr b="0" lang="es-MX" sz="1400" spc="-1" strike="noStrike">
              <a:latin typeface="Arial"/>
            </a:endParaRPr>
          </a:p>
        </p:txBody>
      </p:sp>
      <p:sp>
        <p:nvSpPr>
          <p:cNvPr id="490" name=""/>
          <p:cNvSpPr txBox="1"/>
          <p:nvPr/>
        </p:nvSpPr>
        <p:spPr>
          <a:xfrm>
            <a:off x="3492000" y="4235760"/>
            <a:ext cx="2844000" cy="698400"/>
          </a:xfrm>
          <a:prstGeom prst="rect">
            <a:avLst/>
          </a:prstGeom>
          <a:noFill/>
          <a:ln w="0">
            <a:noFill/>
          </a:ln>
        </p:spPr>
        <p:txBody>
          <a:bodyPr lIns="90000" rIns="90000" tIns="45000" bIns="45000">
            <a:noAutofit/>
          </a:bodyPr>
          <a:p>
            <a:pPr algn="just">
              <a:lnSpc>
                <a:spcPct val="100000"/>
              </a:lnSpc>
            </a:pPr>
            <a:r>
              <a:rPr b="0" lang="es-MX" sz="1400" spc="-1" strike="noStrike">
                <a:solidFill>
                  <a:srgbClr val="000000"/>
                </a:solidFill>
                <a:latin typeface="Avery light"/>
                <a:ea typeface="Microsoft YaHei"/>
              </a:rPr>
              <a:t>Fig. 16. Arquitectura de red M</a:t>
            </a:r>
            <a:r>
              <a:rPr b="0" lang="es-MX" sz="1400" spc="-1" strike="noStrike">
                <a:solidFill>
                  <a:srgbClr val="000000"/>
                </a:solidFill>
                <a:latin typeface="Avery light"/>
                <a:ea typeface="Microsoft YaHei"/>
              </a:rPr>
              <a:t>ultiresolución</a:t>
            </a:r>
            <a:r>
              <a:rPr b="0" lang="es-MX" sz="1400" spc="-1" strike="noStrike">
                <a:solidFill>
                  <a:srgbClr val="000000"/>
                </a:solidFill>
                <a:latin typeface="Avery light"/>
                <a:ea typeface="Microsoft YaHei"/>
              </a:rPr>
              <a:t>(Sun, Yu, &amp; Wang, 2018).</a:t>
            </a:r>
            <a:endParaRPr b="0" lang="es-MX" sz="1400" spc="-1" strike="noStrike">
              <a:latin typeface="Arial"/>
            </a:endParaRPr>
          </a:p>
        </p:txBody>
      </p:sp>
      <p:sp>
        <p:nvSpPr>
          <p:cNvPr id="491" name=""/>
          <p:cNvSpPr txBox="1"/>
          <p:nvPr/>
        </p:nvSpPr>
        <p:spPr>
          <a:xfrm>
            <a:off x="6912000" y="4163760"/>
            <a:ext cx="2844000" cy="698400"/>
          </a:xfrm>
          <a:prstGeom prst="rect">
            <a:avLst/>
          </a:prstGeom>
          <a:noFill/>
          <a:ln w="0">
            <a:noFill/>
          </a:ln>
        </p:spPr>
        <p:txBody>
          <a:bodyPr lIns="90000" rIns="90000" tIns="45000" bIns="45000">
            <a:noAutofit/>
          </a:bodyPr>
          <a:p>
            <a:pPr algn="just">
              <a:lnSpc>
                <a:spcPct val="100000"/>
              </a:lnSpc>
            </a:pPr>
            <a:r>
              <a:rPr b="0" lang="es-MX" sz="1400" spc="-1" strike="noStrike">
                <a:solidFill>
                  <a:srgbClr val="000000"/>
                </a:solidFill>
                <a:latin typeface="Avery light"/>
                <a:ea typeface="Microsoft YaHei"/>
              </a:rPr>
              <a:t>Fig. 17. Arquitectura de red FCN32s</a:t>
            </a:r>
            <a:r>
              <a:rPr b="0" lang="es-MX" sz="1400" spc="-1" strike="noStrike">
                <a:solidFill>
                  <a:srgbClr val="000000"/>
                </a:solidFill>
                <a:latin typeface="Avery light"/>
                <a:ea typeface="Microsoft YaHei"/>
              </a:rPr>
              <a:t>(Long, Shelhamer, &amp; Darrel, 2015).</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itle 1_28"/>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493" name="Imagen 5_31" descr=""/>
          <p:cNvPicPr/>
          <p:nvPr/>
        </p:nvPicPr>
        <p:blipFill>
          <a:blip r:embed="rId1"/>
          <a:stretch/>
        </p:blipFill>
        <p:spPr>
          <a:xfrm>
            <a:off x="0" y="780120"/>
            <a:ext cx="3483720" cy="230760"/>
          </a:xfrm>
          <a:prstGeom prst="rect">
            <a:avLst/>
          </a:prstGeom>
          <a:ln w="0">
            <a:noFill/>
          </a:ln>
        </p:spPr>
      </p:pic>
      <p:pic>
        <p:nvPicPr>
          <p:cNvPr id="494" name="Imagen 6_31" descr=""/>
          <p:cNvPicPr/>
          <p:nvPr/>
        </p:nvPicPr>
        <p:blipFill>
          <a:blip r:embed="rId2"/>
          <a:stretch/>
        </p:blipFill>
        <p:spPr>
          <a:xfrm>
            <a:off x="7171200" y="334080"/>
            <a:ext cx="2701800" cy="471960"/>
          </a:xfrm>
          <a:prstGeom prst="rect">
            <a:avLst/>
          </a:prstGeom>
          <a:ln w="0">
            <a:noFill/>
          </a:ln>
        </p:spPr>
      </p:pic>
      <p:pic>
        <p:nvPicPr>
          <p:cNvPr id="495" name="Imagen 8_30" descr=""/>
          <p:cNvPicPr/>
          <p:nvPr/>
        </p:nvPicPr>
        <p:blipFill>
          <a:blip r:embed="rId3">
            <a:alphaModFix amt="73000"/>
          </a:blip>
          <a:stretch/>
        </p:blipFill>
        <p:spPr>
          <a:xfrm flipH="1">
            <a:off x="7666200" y="4762800"/>
            <a:ext cx="2413440" cy="955800"/>
          </a:xfrm>
          <a:prstGeom prst="rect">
            <a:avLst/>
          </a:prstGeom>
          <a:ln w="0">
            <a:noFill/>
          </a:ln>
        </p:spPr>
      </p:pic>
      <p:sp>
        <p:nvSpPr>
          <p:cNvPr id="496" name="CuadroTexto 11_21"/>
          <p:cNvSpPr/>
          <p:nvPr/>
        </p:nvSpPr>
        <p:spPr>
          <a:xfrm>
            <a:off x="297360" y="1024200"/>
            <a:ext cx="9524160" cy="104220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1800" spc="-1" strike="noStrike">
                <a:solidFill>
                  <a:srgbClr val="595959"/>
                </a:solidFill>
                <a:latin typeface="Avenir light"/>
              </a:rPr>
              <a:t>Las arquitecturas seleccionadas arrojaron inferencias visualmente mas cercanas al objeto 3D original que se pretendía reconstruir ademas de características cuantitativas mas altas.</a:t>
            </a:r>
            <a:endParaRPr b="0" lang="es-MX" sz="1800" spc="-1" strike="noStrike">
              <a:latin typeface="Arial"/>
            </a:endParaRPr>
          </a:p>
          <a:p>
            <a:pPr algn="just">
              <a:lnSpc>
                <a:spcPct val="100000"/>
              </a:lnSpc>
            </a:pPr>
            <a:r>
              <a:rPr b="0" lang="es-MX" sz="2650" spc="-1" strike="noStrike">
                <a:solidFill>
                  <a:srgbClr val="595959"/>
                </a:solidFill>
                <a:latin typeface="Avenir Roman"/>
              </a:rPr>
              <a:t> </a:t>
            </a:r>
            <a:endParaRPr b="0" lang="es-MX" sz="2650" spc="-1" strike="noStrike">
              <a:latin typeface="Arial"/>
            </a:endParaRPr>
          </a:p>
        </p:txBody>
      </p:sp>
      <p:pic>
        <p:nvPicPr>
          <p:cNvPr id="497" name="" descr=""/>
          <p:cNvPicPr/>
          <p:nvPr/>
        </p:nvPicPr>
        <p:blipFill>
          <a:blip r:embed="rId4"/>
          <a:stretch/>
        </p:blipFill>
        <p:spPr>
          <a:xfrm>
            <a:off x="7164000" y="2005560"/>
            <a:ext cx="2160000" cy="2160000"/>
          </a:xfrm>
          <a:prstGeom prst="rect">
            <a:avLst/>
          </a:prstGeom>
          <a:ln w="0">
            <a:noFill/>
          </a:ln>
        </p:spPr>
      </p:pic>
      <p:sp>
        <p:nvSpPr>
          <p:cNvPr id="498" name=""/>
          <p:cNvSpPr txBox="1"/>
          <p:nvPr/>
        </p:nvSpPr>
        <p:spPr>
          <a:xfrm>
            <a:off x="6840000" y="4165560"/>
            <a:ext cx="2700000" cy="1306440"/>
          </a:xfrm>
          <a:prstGeom prst="rect">
            <a:avLst/>
          </a:prstGeom>
          <a:noFill/>
          <a:ln w="0">
            <a:noFill/>
          </a:ln>
        </p:spPr>
        <p:txBody>
          <a:bodyPr lIns="90000" rIns="90000" tIns="45000" bIns="45000">
            <a:noAutofit/>
          </a:bodyPr>
          <a:p>
            <a:pPr algn="just">
              <a:lnSpc>
                <a:spcPct val="100000"/>
              </a:lnSpc>
            </a:pPr>
            <a:r>
              <a:rPr b="0" lang="es-MX" sz="1400" spc="-1" strike="noStrike">
                <a:solidFill>
                  <a:srgbClr val="000000"/>
                </a:solidFill>
                <a:latin typeface="Avery light"/>
                <a:ea typeface="Microsoft YaHei"/>
              </a:rPr>
              <a:t>Fig. 20. Inferencia obtenida con red FCN32s</a:t>
            </a:r>
            <a:r>
              <a:rPr b="0" lang="es-MX" sz="1400" spc="-1" strike="noStrike">
                <a:solidFill>
                  <a:srgbClr val="000000"/>
                </a:solidFill>
                <a:latin typeface="Avery light"/>
                <a:ea typeface="Microsoft YaHei"/>
              </a:rPr>
              <a:t>(Long, Shelhamer, &amp; Darrel, 2015).</a:t>
            </a:r>
            <a:endParaRPr b="0" lang="es-MX" sz="1400" spc="-1" strike="noStrike">
              <a:latin typeface="Arial"/>
            </a:endParaRPr>
          </a:p>
        </p:txBody>
      </p:sp>
      <p:pic>
        <p:nvPicPr>
          <p:cNvPr id="499" name="" descr=""/>
          <p:cNvPicPr/>
          <p:nvPr/>
        </p:nvPicPr>
        <p:blipFill>
          <a:blip r:embed="rId5"/>
          <a:stretch/>
        </p:blipFill>
        <p:spPr>
          <a:xfrm>
            <a:off x="4068000" y="2003040"/>
            <a:ext cx="2160000" cy="2160000"/>
          </a:xfrm>
          <a:prstGeom prst="rect">
            <a:avLst/>
          </a:prstGeom>
          <a:ln w="0">
            <a:noFill/>
          </a:ln>
        </p:spPr>
      </p:pic>
      <p:sp>
        <p:nvSpPr>
          <p:cNvPr id="500" name=""/>
          <p:cNvSpPr txBox="1"/>
          <p:nvPr/>
        </p:nvSpPr>
        <p:spPr>
          <a:xfrm>
            <a:off x="3744000" y="4161600"/>
            <a:ext cx="2844000" cy="698400"/>
          </a:xfrm>
          <a:prstGeom prst="rect">
            <a:avLst/>
          </a:prstGeom>
          <a:noFill/>
          <a:ln w="0">
            <a:noFill/>
          </a:ln>
        </p:spPr>
        <p:txBody>
          <a:bodyPr lIns="90000" rIns="90000" tIns="45000" bIns="45000">
            <a:noAutofit/>
          </a:bodyPr>
          <a:p>
            <a:pPr algn="just">
              <a:lnSpc>
                <a:spcPct val="100000"/>
              </a:lnSpc>
            </a:pPr>
            <a:r>
              <a:rPr b="0" lang="es-MX" sz="1400" spc="-1" strike="noStrike">
                <a:solidFill>
                  <a:srgbClr val="000000"/>
                </a:solidFill>
                <a:latin typeface="Avery light"/>
                <a:ea typeface="Microsoft YaHei"/>
              </a:rPr>
              <a:t>Fig. 19. Inferencia obtenida con red M</a:t>
            </a:r>
            <a:r>
              <a:rPr b="0" lang="es-MX" sz="1400" spc="-1" strike="noStrike">
                <a:solidFill>
                  <a:srgbClr val="000000"/>
                </a:solidFill>
                <a:latin typeface="Avery light"/>
                <a:ea typeface="Microsoft YaHei"/>
              </a:rPr>
              <a:t>ultiresolución</a:t>
            </a:r>
            <a:r>
              <a:rPr b="0" lang="es-MX" sz="1400" spc="-1" strike="noStrike">
                <a:solidFill>
                  <a:srgbClr val="000000"/>
                </a:solidFill>
                <a:latin typeface="Avery light"/>
                <a:ea typeface="Microsoft YaHei"/>
              </a:rPr>
              <a:t>(Sun, Yu, &amp; Wang, 2018).</a:t>
            </a:r>
            <a:endParaRPr b="0" lang="es-MX" sz="1400" spc="-1" strike="noStrike">
              <a:latin typeface="Arial"/>
            </a:endParaRPr>
          </a:p>
        </p:txBody>
      </p:sp>
      <p:pic>
        <p:nvPicPr>
          <p:cNvPr id="501" name="" descr=""/>
          <p:cNvPicPr/>
          <p:nvPr/>
        </p:nvPicPr>
        <p:blipFill>
          <a:blip r:embed="rId6"/>
          <a:stretch/>
        </p:blipFill>
        <p:spPr>
          <a:xfrm>
            <a:off x="900000" y="1980000"/>
            <a:ext cx="2160000" cy="2160000"/>
          </a:xfrm>
          <a:prstGeom prst="rect">
            <a:avLst/>
          </a:prstGeom>
          <a:ln w="0">
            <a:noFill/>
          </a:ln>
        </p:spPr>
      </p:pic>
      <p:sp>
        <p:nvSpPr>
          <p:cNvPr id="502" name=""/>
          <p:cNvSpPr txBox="1"/>
          <p:nvPr/>
        </p:nvSpPr>
        <p:spPr>
          <a:xfrm>
            <a:off x="576000" y="4163760"/>
            <a:ext cx="2844000" cy="698400"/>
          </a:xfrm>
          <a:prstGeom prst="rect">
            <a:avLst/>
          </a:prstGeom>
          <a:noFill/>
          <a:ln w="0">
            <a:noFill/>
          </a:ln>
        </p:spPr>
        <p:txBody>
          <a:bodyPr lIns="90000" rIns="90000" tIns="45000" bIns="45000">
            <a:noAutofit/>
          </a:bodyPr>
          <a:p>
            <a:pPr algn="just">
              <a:lnSpc>
                <a:spcPct val="100000"/>
              </a:lnSpc>
            </a:pPr>
            <a:r>
              <a:rPr b="0" lang="es-MX" sz="1400" spc="-1" strike="noStrike">
                <a:solidFill>
                  <a:srgbClr val="000000"/>
                </a:solidFill>
                <a:latin typeface="Avery light"/>
                <a:ea typeface="Microsoft YaHei"/>
              </a:rPr>
              <a:t>Fig. 18. Inferencia obtenida con red U-NET</a:t>
            </a:r>
            <a:r>
              <a:rPr b="0" lang="es-MX" sz="1400" spc="-1" strike="noStrike">
                <a:solidFill>
                  <a:srgbClr val="000000"/>
                </a:solidFill>
                <a:latin typeface="Avery light"/>
              </a:rPr>
              <a:t>(Ronneberger, Fischer, \&amp; Brox, 2015).</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itle 1_2"/>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Introducción</a:t>
            </a:r>
            <a:endParaRPr b="0" lang="es-MX" sz="4000" spc="-1" strike="noStrike">
              <a:latin typeface="Arial"/>
            </a:endParaRPr>
          </a:p>
        </p:txBody>
      </p:sp>
      <p:pic>
        <p:nvPicPr>
          <p:cNvPr id="146" name="Imagen 5_0" descr=""/>
          <p:cNvPicPr/>
          <p:nvPr/>
        </p:nvPicPr>
        <p:blipFill>
          <a:blip r:embed="rId1"/>
          <a:stretch/>
        </p:blipFill>
        <p:spPr>
          <a:xfrm>
            <a:off x="0" y="780120"/>
            <a:ext cx="3483720" cy="230760"/>
          </a:xfrm>
          <a:prstGeom prst="rect">
            <a:avLst/>
          </a:prstGeom>
          <a:ln w="0">
            <a:noFill/>
          </a:ln>
        </p:spPr>
      </p:pic>
      <p:pic>
        <p:nvPicPr>
          <p:cNvPr id="147" name="Imagen 6_0" descr=""/>
          <p:cNvPicPr/>
          <p:nvPr/>
        </p:nvPicPr>
        <p:blipFill>
          <a:blip r:embed="rId2"/>
          <a:stretch/>
        </p:blipFill>
        <p:spPr>
          <a:xfrm>
            <a:off x="7171200" y="334080"/>
            <a:ext cx="2701800" cy="471960"/>
          </a:xfrm>
          <a:prstGeom prst="rect">
            <a:avLst/>
          </a:prstGeom>
          <a:ln w="0">
            <a:noFill/>
          </a:ln>
        </p:spPr>
      </p:pic>
      <p:pic>
        <p:nvPicPr>
          <p:cNvPr id="148" name="Imagen 8_0" descr=""/>
          <p:cNvPicPr/>
          <p:nvPr/>
        </p:nvPicPr>
        <p:blipFill>
          <a:blip r:embed="rId3">
            <a:alphaModFix amt="73000"/>
          </a:blip>
          <a:stretch/>
        </p:blipFill>
        <p:spPr>
          <a:xfrm flipH="1">
            <a:off x="7666200" y="4762800"/>
            <a:ext cx="2413440" cy="955800"/>
          </a:xfrm>
          <a:prstGeom prst="rect">
            <a:avLst/>
          </a:prstGeom>
          <a:ln w="0">
            <a:noFill/>
          </a:ln>
        </p:spPr>
      </p:pic>
      <p:sp>
        <p:nvSpPr>
          <p:cNvPr id="149" name="Marcador de texto 12_0"/>
          <p:cNvSpPr txBox="1"/>
          <p:nvPr/>
        </p:nvSpPr>
        <p:spPr>
          <a:xfrm>
            <a:off x="460800" y="1039320"/>
            <a:ext cx="8914320" cy="828000"/>
          </a:xfrm>
          <a:prstGeom prst="rect">
            <a:avLst/>
          </a:prstGeom>
          <a:noFill/>
          <a:ln w="0">
            <a:noFill/>
          </a:ln>
        </p:spPr>
        <p:txBody>
          <a:bodyPr>
            <a:noAutofit/>
          </a:bodyPr>
          <a:p>
            <a:pPr algn="just">
              <a:lnSpc>
                <a:spcPct val="90000"/>
              </a:lnSpc>
              <a:spcBef>
                <a:spcPts val="1001"/>
              </a:spcBef>
              <a:tabLst>
                <a:tab algn="l" pos="0"/>
              </a:tabLst>
            </a:pPr>
            <a:r>
              <a:rPr b="0" lang="es-MX" sz="2400" spc="-1" strike="noStrike">
                <a:solidFill>
                  <a:srgbClr val="595959"/>
                </a:solidFill>
                <a:latin typeface="Avenir Light"/>
              </a:rPr>
              <a:t>Ruido periódico producido por función sinusoidal y afectando de manera diferente a las imágenes conocido como ruido de Moire.</a:t>
            </a:r>
            <a:endParaRPr b="0" lang="es-MX" sz="2400" spc="-1" strike="noStrike">
              <a:solidFill>
                <a:srgbClr val="000000"/>
              </a:solidFill>
              <a:latin typeface="Calibri"/>
            </a:endParaRPr>
          </a:p>
        </p:txBody>
      </p:sp>
      <p:pic>
        <p:nvPicPr>
          <p:cNvPr id="150" name="" descr=""/>
          <p:cNvPicPr/>
          <p:nvPr/>
        </p:nvPicPr>
        <p:blipFill>
          <a:blip r:embed="rId4"/>
          <a:stretch/>
        </p:blipFill>
        <p:spPr>
          <a:xfrm>
            <a:off x="1440000" y="2016000"/>
            <a:ext cx="2160000" cy="2160000"/>
          </a:xfrm>
          <a:prstGeom prst="rect">
            <a:avLst/>
          </a:prstGeom>
          <a:ln w="0">
            <a:noFill/>
          </a:ln>
        </p:spPr>
      </p:pic>
      <p:pic>
        <p:nvPicPr>
          <p:cNvPr id="151" name="" descr=""/>
          <p:cNvPicPr/>
          <p:nvPr/>
        </p:nvPicPr>
        <p:blipFill>
          <a:blip r:embed="rId5"/>
          <a:stretch/>
        </p:blipFill>
        <p:spPr>
          <a:xfrm>
            <a:off x="4140000" y="2016000"/>
            <a:ext cx="2160000" cy="2160000"/>
          </a:xfrm>
          <a:prstGeom prst="rect">
            <a:avLst/>
          </a:prstGeom>
          <a:ln w="0">
            <a:noFill/>
          </a:ln>
        </p:spPr>
      </p:pic>
      <p:pic>
        <p:nvPicPr>
          <p:cNvPr id="152" name="" descr=""/>
          <p:cNvPicPr/>
          <p:nvPr/>
        </p:nvPicPr>
        <p:blipFill>
          <a:blip r:embed="rId6"/>
          <a:stretch/>
        </p:blipFill>
        <p:spPr>
          <a:xfrm>
            <a:off x="6840000" y="2016000"/>
            <a:ext cx="2160000" cy="2160000"/>
          </a:xfrm>
          <a:prstGeom prst="rect">
            <a:avLst/>
          </a:prstGeom>
          <a:ln w="0">
            <a:noFill/>
          </a:ln>
        </p:spPr>
      </p:pic>
      <p:sp>
        <p:nvSpPr>
          <p:cNvPr id="153" name=""/>
          <p:cNvSpPr txBox="1"/>
          <p:nvPr/>
        </p:nvSpPr>
        <p:spPr>
          <a:xfrm>
            <a:off x="720000" y="4320000"/>
            <a:ext cx="8460000" cy="858240"/>
          </a:xfrm>
          <a:prstGeom prst="rect">
            <a:avLst/>
          </a:prstGeom>
          <a:noFill/>
          <a:ln w="0">
            <a:noFill/>
          </a:ln>
        </p:spPr>
        <p:txBody>
          <a:bodyPr lIns="90000" rIns="90000" tIns="45000" bIns="45000">
            <a:noAutofit/>
          </a:bodyPr>
          <a:p>
            <a:r>
              <a:rPr b="0" lang="es-MX" sz="1400" spc="-1" strike="noStrike">
                <a:solidFill>
                  <a:srgbClr val="000000"/>
                </a:solidFill>
                <a:latin typeface="Avenir light"/>
                <a:ea typeface="Microsoft YaHei"/>
              </a:rPr>
              <a:t>Figura 2: a) Imagen original sin ruido, b) imagen contaminada digitalmente con ruido periódico y c) imagen con franjas proyectadas sobre el objeto, lo cual  produce un ruido c</a:t>
            </a:r>
            <a:r>
              <a:rPr b="0" lang="es-MX" sz="1400" spc="-1" strike="noStrike">
                <a:solidFill>
                  <a:srgbClr val="000000"/>
                </a:solidFill>
                <a:latin typeface="Avenir light"/>
              </a:rPr>
              <a:t>uasi/periódico</a:t>
            </a:r>
            <a:r>
              <a:rPr b="0" lang="es-MX" sz="1400" spc="-1" strike="noStrike">
                <a:solidFill>
                  <a:srgbClr val="000000"/>
                </a:solidFill>
                <a:latin typeface="Avenir light"/>
              </a:rPr>
              <a:t> sobre el objeto.</a:t>
            </a:r>
            <a:endParaRPr b="0" lang="es-MX" sz="1400" spc="-1" strike="noStrike">
              <a:latin typeface="Arial"/>
            </a:endParaRPr>
          </a:p>
        </p:txBody>
      </p:sp>
      <p:sp>
        <p:nvSpPr>
          <p:cNvPr id="154" name=""/>
          <p:cNvSpPr txBox="1"/>
          <p:nvPr/>
        </p:nvSpPr>
        <p:spPr>
          <a:xfrm>
            <a:off x="7688160" y="4109760"/>
            <a:ext cx="484920" cy="390240"/>
          </a:xfrm>
          <a:prstGeom prst="rect">
            <a:avLst/>
          </a:prstGeom>
          <a:noFill/>
          <a:ln w="0">
            <a:noFill/>
          </a:ln>
        </p:spPr>
        <p:txBody>
          <a:bodyPr lIns="90000" rIns="90000" tIns="45000" bIns="45000">
            <a:noAutofit/>
          </a:bodyPr>
          <a:p>
            <a:r>
              <a:rPr b="0" lang="es-MX" sz="1400" spc="-1" strike="noStrike">
                <a:latin typeface="Avery light"/>
                <a:ea typeface="Microsoft YaHei"/>
              </a:rPr>
              <a:t>c)</a:t>
            </a:r>
            <a:endParaRPr b="0" lang="es-MX" sz="1400" spc="-1" strike="noStrike">
              <a:latin typeface="Arial"/>
            </a:endParaRPr>
          </a:p>
        </p:txBody>
      </p:sp>
      <p:sp>
        <p:nvSpPr>
          <p:cNvPr id="155" name=""/>
          <p:cNvSpPr txBox="1"/>
          <p:nvPr/>
        </p:nvSpPr>
        <p:spPr>
          <a:xfrm>
            <a:off x="5024520" y="4109760"/>
            <a:ext cx="484920" cy="390240"/>
          </a:xfrm>
          <a:prstGeom prst="rect">
            <a:avLst/>
          </a:prstGeom>
          <a:noFill/>
          <a:ln w="0">
            <a:noFill/>
          </a:ln>
        </p:spPr>
        <p:txBody>
          <a:bodyPr lIns="90000" rIns="90000" tIns="45000" bIns="45000">
            <a:noAutofit/>
          </a:bodyPr>
          <a:p>
            <a:r>
              <a:rPr b="0" lang="es-MX" sz="1400" spc="-1" strike="noStrike">
                <a:latin typeface="Avery light"/>
                <a:ea typeface="Microsoft YaHei"/>
              </a:rPr>
              <a:t>b)</a:t>
            </a:r>
            <a:endParaRPr b="0" lang="es-MX" sz="1400" spc="-1" strike="noStrike">
              <a:latin typeface="Arial"/>
            </a:endParaRPr>
          </a:p>
        </p:txBody>
      </p:sp>
      <p:sp>
        <p:nvSpPr>
          <p:cNvPr id="156" name=""/>
          <p:cNvSpPr txBox="1"/>
          <p:nvPr/>
        </p:nvSpPr>
        <p:spPr>
          <a:xfrm>
            <a:off x="2324880" y="4109760"/>
            <a:ext cx="484920" cy="390240"/>
          </a:xfrm>
          <a:prstGeom prst="rect">
            <a:avLst/>
          </a:prstGeom>
          <a:noFill/>
          <a:ln w="0">
            <a:noFill/>
          </a:ln>
        </p:spPr>
        <p:txBody>
          <a:bodyPr lIns="90000" rIns="90000" tIns="45000" bIns="45000">
            <a:noAutofit/>
          </a:bodyPr>
          <a:p>
            <a:r>
              <a:rPr b="0" lang="es-MX" sz="1400" spc="-1" strike="noStrike">
                <a:latin typeface="Avery light"/>
                <a:ea typeface="Microsoft YaHei"/>
              </a:rPr>
              <a:t>a)</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itle 1_17"/>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504" name="Imagen 5_20" descr=""/>
          <p:cNvPicPr/>
          <p:nvPr/>
        </p:nvPicPr>
        <p:blipFill>
          <a:blip r:embed="rId1"/>
          <a:stretch/>
        </p:blipFill>
        <p:spPr>
          <a:xfrm>
            <a:off x="0" y="780120"/>
            <a:ext cx="3483720" cy="230760"/>
          </a:xfrm>
          <a:prstGeom prst="rect">
            <a:avLst/>
          </a:prstGeom>
          <a:ln w="0">
            <a:noFill/>
          </a:ln>
        </p:spPr>
      </p:pic>
      <p:pic>
        <p:nvPicPr>
          <p:cNvPr id="505" name="Imagen 6_20" descr=""/>
          <p:cNvPicPr/>
          <p:nvPr/>
        </p:nvPicPr>
        <p:blipFill>
          <a:blip r:embed="rId2"/>
          <a:stretch/>
        </p:blipFill>
        <p:spPr>
          <a:xfrm>
            <a:off x="7171200" y="334080"/>
            <a:ext cx="2701800" cy="471960"/>
          </a:xfrm>
          <a:prstGeom prst="rect">
            <a:avLst/>
          </a:prstGeom>
          <a:ln w="0">
            <a:noFill/>
          </a:ln>
        </p:spPr>
      </p:pic>
      <p:pic>
        <p:nvPicPr>
          <p:cNvPr id="506" name="Imagen 8_20" descr=""/>
          <p:cNvPicPr/>
          <p:nvPr/>
        </p:nvPicPr>
        <p:blipFill>
          <a:blip r:embed="rId3">
            <a:alphaModFix amt="73000"/>
          </a:blip>
          <a:stretch/>
        </p:blipFill>
        <p:spPr>
          <a:xfrm flipH="1">
            <a:off x="7666200" y="4762800"/>
            <a:ext cx="2413440" cy="955800"/>
          </a:xfrm>
          <a:prstGeom prst="rect">
            <a:avLst/>
          </a:prstGeom>
          <a:ln w="0">
            <a:noFill/>
          </a:ln>
        </p:spPr>
      </p:pic>
      <p:sp>
        <p:nvSpPr>
          <p:cNvPr id="507" name="CuadroTexto 11_16"/>
          <p:cNvSpPr/>
          <p:nvPr/>
        </p:nvSpPr>
        <p:spPr>
          <a:xfrm>
            <a:off x="297360" y="1024200"/>
            <a:ext cx="9524160" cy="100440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Se desarrolla la red neuronal convolucional multiresolución modificada con la cual se hace el entrenamiento usando la base de datos creada para atenuar ruido cuasi/periódico.</a:t>
            </a:r>
            <a:endParaRPr b="0" lang="es-MX" sz="2000" spc="-1" strike="noStrike">
              <a:latin typeface="Avenir light"/>
            </a:endParaRPr>
          </a:p>
        </p:txBody>
      </p:sp>
      <p:pic>
        <p:nvPicPr>
          <p:cNvPr id="508" name="" descr=""/>
          <p:cNvPicPr/>
          <p:nvPr/>
        </p:nvPicPr>
        <p:blipFill>
          <a:blip r:embed="rId4"/>
          <a:stretch/>
        </p:blipFill>
        <p:spPr>
          <a:xfrm>
            <a:off x="2410200" y="1944000"/>
            <a:ext cx="5493240" cy="2880000"/>
          </a:xfrm>
          <a:prstGeom prst="rect">
            <a:avLst/>
          </a:prstGeom>
          <a:ln w="0">
            <a:noFill/>
          </a:ln>
        </p:spPr>
      </p:pic>
      <p:sp>
        <p:nvSpPr>
          <p:cNvPr id="509" name=""/>
          <p:cNvSpPr txBox="1"/>
          <p:nvPr/>
        </p:nvSpPr>
        <p:spPr>
          <a:xfrm>
            <a:off x="595800" y="4808160"/>
            <a:ext cx="8764920" cy="510840"/>
          </a:xfrm>
          <a:prstGeom prst="rect">
            <a:avLst/>
          </a:prstGeom>
          <a:noFill/>
          <a:ln w="0">
            <a:noFill/>
          </a:ln>
        </p:spPr>
        <p:txBody>
          <a:bodyPr lIns="90000" rIns="90000" tIns="45000" bIns="45000">
            <a:noAutofit/>
          </a:bodyPr>
          <a:p>
            <a:r>
              <a:rPr b="0" lang="es-MX" sz="1400" spc="-1" strike="noStrike">
                <a:latin typeface="Avery light"/>
              </a:rPr>
              <a:t>Fig. 21. Arquitectura de red propuesta e implementada para atenuación de ruido cuasi/periódico obtenidas mediante perfilometría de franjas.</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Title 1_24"/>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511" name="Imagen 5_27" descr=""/>
          <p:cNvPicPr/>
          <p:nvPr/>
        </p:nvPicPr>
        <p:blipFill>
          <a:blip r:embed="rId1"/>
          <a:stretch/>
        </p:blipFill>
        <p:spPr>
          <a:xfrm>
            <a:off x="0" y="780120"/>
            <a:ext cx="3483720" cy="230760"/>
          </a:xfrm>
          <a:prstGeom prst="rect">
            <a:avLst/>
          </a:prstGeom>
          <a:ln w="0">
            <a:noFill/>
          </a:ln>
        </p:spPr>
      </p:pic>
      <p:pic>
        <p:nvPicPr>
          <p:cNvPr id="512" name="Imagen 6_27" descr=""/>
          <p:cNvPicPr/>
          <p:nvPr/>
        </p:nvPicPr>
        <p:blipFill>
          <a:blip r:embed="rId2"/>
          <a:stretch/>
        </p:blipFill>
        <p:spPr>
          <a:xfrm>
            <a:off x="7171200" y="334080"/>
            <a:ext cx="2701800" cy="471960"/>
          </a:xfrm>
          <a:prstGeom prst="rect">
            <a:avLst/>
          </a:prstGeom>
          <a:ln w="0">
            <a:noFill/>
          </a:ln>
        </p:spPr>
      </p:pic>
      <p:pic>
        <p:nvPicPr>
          <p:cNvPr id="513" name="Imagen 8_26" descr=""/>
          <p:cNvPicPr/>
          <p:nvPr/>
        </p:nvPicPr>
        <p:blipFill>
          <a:blip r:embed="rId3">
            <a:alphaModFix amt="73000"/>
          </a:blip>
          <a:stretch/>
        </p:blipFill>
        <p:spPr>
          <a:xfrm flipH="1">
            <a:off x="7666200" y="4762800"/>
            <a:ext cx="2413440" cy="955800"/>
          </a:xfrm>
          <a:prstGeom prst="rect">
            <a:avLst/>
          </a:prstGeom>
          <a:ln w="0">
            <a:noFill/>
          </a:ln>
        </p:spPr>
      </p:pic>
      <p:pic>
        <p:nvPicPr>
          <p:cNvPr id="514" name="" descr=""/>
          <p:cNvPicPr/>
          <p:nvPr/>
        </p:nvPicPr>
        <p:blipFill>
          <a:blip r:embed="rId4"/>
          <a:stretch/>
        </p:blipFill>
        <p:spPr>
          <a:xfrm>
            <a:off x="1292760" y="1683360"/>
            <a:ext cx="3675240" cy="2928960"/>
          </a:xfrm>
          <a:prstGeom prst="rect">
            <a:avLst/>
          </a:prstGeom>
          <a:ln w="0">
            <a:noFill/>
          </a:ln>
        </p:spPr>
      </p:pic>
      <p:pic>
        <p:nvPicPr>
          <p:cNvPr id="515" name="" descr=""/>
          <p:cNvPicPr/>
          <p:nvPr/>
        </p:nvPicPr>
        <p:blipFill>
          <a:blip r:embed="rId5"/>
          <a:stretch/>
        </p:blipFill>
        <p:spPr>
          <a:xfrm>
            <a:off x="5591880" y="1683360"/>
            <a:ext cx="3328200" cy="2912760"/>
          </a:xfrm>
          <a:prstGeom prst="rect">
            <a:avLst/>
          </a:prstGeom>
          <a:ln w="0">
            <a:noFill/>
          </a:ln>
        </p:spPr>
      </p:pic>
      <p:sp>
        <p:nvSpPr>
          <p:cNvPr id="516" name="CuadroTexto 11_17"/>
          <p:cNvSpPr/>
          <p:nvPr/>
        </p:nvSpPr>
        <p:spPr>
          <a:xfrm>
            <a:off x="297360" y="1024200"/>
            <a:ext cx="9524160" cy="69948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Características de arquitectura de red neuronal convolucional multiresolución modificada.</a:t>
            </a:r>
            <a:endParaRPr b="0" lang="es-MX" sz="2000" spc="-1" strike="noStrike">
              <a:latin typeface="Avenir light"/>
            </a:endParaRPr>
          </a:p>
        </p:txBody>
      </p:sp>
      <p:sp>
        <p:nvSpPr>
          <p:cNvPr id="517" name=""/>
          <p:cNvSpPr txBox="1"/>
          <p:nvPr/>
        </p:nvSpPr>
        <p:spPr>
          <a:xfrm>
            <a:off x="1440000" y="4631760"/>
            <a:ext cx="3420000" cy="300600"/>
          </a:xfrm>
          <a:prstGeom prst="rect">
            <a:avLst/>
          </a:prstGeom>
          <a:noFill/>
          <a:ln w="0">
            <a:noFill/>
          </a:ln>
        </p:spPr>
        <p:txBody>
          <a:bodyPr lIns="90000" rIns="90000" tIns="45000" bIns="45000">
            <a:noAutofit/>
          </a:bodyPr>
          <a:p>
            <a:r>
              <a:rPr b="0" lang="es-MX" sz="1400" spc="-1" strike="noStrike">
                <a:latin typeface="Avery light"/>
              </a:rPr>
              <a:t>Tabla 1. Capas de convolución.</a:t>
            </a:r>
            <a:endParaRPr b="0" lang="es-MX" sz="1400" spc="-1" strike="noStrike">
              <a:latin typeface="Arial"/>
            </a:endParaRPr>
          </a:p>
        </p:txBody>
      </p:sp>
      <p:sp>
        <p:nvSpPr>
          <p:cNvPr id="518" name=""/>
          <p:cNvSpPr txBox="1"/>
          <p:nvPr/>
        </p:nvSpPr>
        <p:spPr>
          <a:xfrm>
            <a:off x="5591880" y="4632120"/>
            <a:ext cx="3588120" cy="300600"/>
          </a:xfrm>
          <a:prstGeom prst="rect">
            <a:avLst/>
          </a:prstGeom>
          <a:noFill/>
          <a:ln w="0">
            <a:noFill/>
          </a:ln>
        </p:spPr>
        <p:txBody>
          <a:bodyPr lIns="90000" rIns="90000" tIns="45000" bIns="45000">
            <a:noAutofit/>
          </a:bodyPr>
          <a:p>
            <a:r>
              <a:rPr b="0" lang="es-MX" sz="1400" spc="-1" strike="noStrike">
                <a:latin typeface="Avery light"/>
              </a:rPr>
              <a:t>Tabla 2. Capas de deconvolución.</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Title 1_23"/>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520" name="Imagen 5_26" descr=""/>
          <p:cNvPicPr/>
          <p:nvPr/>
        </p:nvPicPr>
        <p:blipFill>
          <a:blip r:embed="rId1"/>
          <a:stretch/>
        </p:blipFill>
        <p:spPr>
          <a:xfrm>
            <a:off x="0" y="780120"/>
            <a:ext cx="3483720" cy="230760"/>
          </a:xfrm>
          <a:prstGeom prst="rect">
            <a:avLst/>
          </a:prstGeom>
          <a:ln w="0">
            <a:noFill/>
          </a:ln>
        </p:spPr>
      </p:pic>
      <p:pic>
        <p:nvPicPr>
          <p:cNvPr id="521" name="Imagen 6_26" descr=""/>
          <p:cNvPicPr/>
          <p:nvPr/>
        </p:nvPicPr>
        <p:blipFill>
          <a:blip r:embed="rId2"/>
          <a:stretch/>
        </p:blipFill>
        <p:spPr>
          <a:xfrm>
            <a:off x="7171200" y="334080"/>
            <a:ext cx="2701800" cy="471960"/>
          </a:xfrm>
          <a:prstGeom prst="rect">
            <a:avLst/>
          </a:prstGeom>
          <a:ln w="0">
            <a:noFill/>
          </a:ln>
        </p:spPr>
      </p:pic>
      <p:pic>
        <p:nvPicPr>
          <p:cNvPr id="522" name="Imagen 8_25" descr=""/>
          <p:cNvPicPr/>
          <p:nvPr/>
        </p:nvPicPr>
        <p:blipFill>
          <a:blip r:embed="rId3">
            <a:alphaModFix amt="73000"/>
          </a:blip>
          <a:stretch/>
        </p:blipFill>
        <p:spPr>
          <a:xfrm flipH="1">
            <a:off x="7666200" y="4762800"/>
            <a:ext cx="2413440" cy="955800"/>
          </a:xfrm>
          <a:prstGeom prst="rect">
            <a:avLst/>
          </a:prstGeom>
          <a:ln w="0">
            <a:noFill/>
          </a:ln>
        </p:spPr>
      </p:pic>
      <p:sp>
        <p:nvSpPr>
          <p:cNvPr id="523" name="CuadroTexto 11_18"/>
          <p:cNvSpPr/>
          <p:nvPr/>
        </p:nvSpPr>
        <p:spPr>
          <a:xfrm>
            <a:off x="297360" y="1024200"/>
            <a:ext cx="9524160" cy="43585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Parámetros utilizados en el entrenamiento del modelo propuesto y los modelos usados para comparación.</a:t>
            </a:r>
            <a:endParaRPr b="0" lang="es-MX" sz="2000" spc="-1" strike="noStrike">
              <a:latin typeface="Avenir light"/>
            </a:endParaRPr>
          </a:p>
          <a:p>
            <a:pPr algn="just">
              <a:lnSpc>
                <a:spcPct val="100000"/>
              </a:lnSpc>
            </a:pPr>
            <a:endParaRPr b="0" lang="es-MX" sz="2000" spc="-1" strike="noStrike">
              <a:latin typeface="Avenir light"/>
            </a:endParaRPr>
          </a:p>
          <a:p>
            <a:pPr marL="216000" indent="-216000" algn="just">
              <a:lnSpc>
                <a:spcPct val="100000"/>
              </a:lnSpc>
              <a:buClr>
                <a:srgbClr val="000000"/>
              </a:buClr>
              <a:buSzPct val="45000"/>
              <a:buFont typeface="Wingdings" charset="2"/>
              <a:buChar char=""/>
            </a:pPr>
            <a:r>
              <a:rPr b="0" lang="es-MX" sz="2000" spc="-1" strike="noStrike">
                <a:solidFill>
                  <a:srgbClr val="595959"/>
                </a:solidFill>
                <a:latin typeface="Avenir light"/>
              </a:rPr>
              <a:t>Tamaño de lote(batch-size): 4.</a:t>
            </a:r>
            <a:endParaRPr b="0" lang="es-MX" sz="2000" spc="-1" strike="noStrike">
              <a:latin typeface="Avenir light"/>
            </a:endParaRPr>
          </a:p>
          <a:p>
            <a:pPr marL="216000" indent="-216000" algn="just">
              <a:lnSpc>
                <a:spcPct val="100000"/>
              </a:lnSpc>
              <a:buClr>
                <a:srgbClr val="000000"/>
              </a:buClr>
              <a:buSzPct val="45000"/>
              <a:buFont typeface="Wingdings" charset="2"/>
              <a:buChar char=""/>
            </a:pPr>
            <a:r>
              <a:rPr b="0" lang="es-MX" sz="2000" spc="-1" strike="noStrike">
                <a:solidFill>
                  <a:srgbClr val="595959"/>
                </a:solidFill>
                <a:latin typeface="Avenir light"/>
              </a:rPr>
              <a:t>Optimizador: Adam.</a:t>
            </a:r>
            <a:endParaRPr b="0" lang="es-MX" sz="2000" spc="-1" strike="noStrike">
              <a:latin typeface="Avenir light"/>
            </a:endParaRPr>
          </a:p>
          <a:p>
            <a:pPr marL="216000" indent="-216000" algn="just">
              <a:lnSpc>
                <a:spcPct val="100000"/>
              </a:lnSpc>
              <a:buClr>
                <a:srgbClr val="000000"/>
              </a:buClr>
              <a:buSzPct val="45000"/>
              <a:buFont typeface="Wingdings" charset="2"/>
              <a:buChar char=""/>
            </a:pPr>
            <a:r>
              <a:rPr b="0" lang="es-MX" sz="2000" spc="-1" strike="noStrike">
                <a:solidFill>
                  <a:srgbClr val="595959"/>
                </a:solidFill>
                <a:latin typeface="Avenir light"/>
              </a:rPr>
              <a:t>Función de perdida: MSE.</a:t>
            </a:r>
            <a:endParaRPr b="0" lang="es-MX" sz="2000" spc="-1" strike="noStrike">
              <a:latin typeface="Avenir light"/>
            </a:endParaRPr>
          </a:p>
          <a:p>
            <a:pPr marL="216000" indent="-216000" algn="just">
              <a:lnSpc>
                <a:spcPct val="100000"/>
              </a:lnSpc>
              <a:buClr>
                <a:srgbClr val="000000"/>
              </a:buClr>
              <a:buSzPct val="45000"/>
              <a:buFont typeface="Wingdings" charset="2"/>
              <a:buChar char=""/>
            </a:pPr>
            <a:r>
              <a:rPr b="0" lang="es-MX" sz="2000" spc="-1" strike="noStrike">
                <a:solidFill>
                  <a:srgbClr val="595959"/>
                </a:solidFill>
                <a:latin typeface="Avenir light"/>
              </a:rPr>
              <a:t>Pesos iniciales: Aleatorio Gaussiano con Mean=0.0, y Std=0.01.</a:t>
            </a:r>
            <a:endParaRPr b="0" lang="es-MX" sz="2000" spc="-1" strike="noStrike">
              <a:latin typeface="Avenir light"/>
            </a:endParaRPr>
          </a:p>
          <a:p>
            <a:pPr marL="216000" indent="-216000" algn="just">
              <a:lnSpc>
                <a:spcPct val="100000"/>
              </a:lnSpc>
              <a:buClr>
                <a:srgbClr val="000000"/>
              </a:buClr>
              <a:buSzPct val="45000"/>
              <a:buFont typeface="Wingdings" charset="2"/>
              <a:buChar char=""/>
            </a:pPr>
            <a:r>
              <a:rPr b="0" lang="es-MX" sz="2000" spc="-1" strike="noStrike">
                <a:solidFill>
                  <a:srgbClr val="595959"/>
                </a:solidFill>
                <a:latin typeface="Avenir light"/>
              </a:rPr>
              <a:t>Tasa de aprendizaje: 0.0001.</a:t>
            </a:r>
            <a:endParaRPr b="0" lang="es-MX" sz="2000" spc="-1" strike="noStrike">
              <a:latin typeface="Avenir light"/>
            </a:endParaRPr>
          </a:p>
          <a:p>
            <a:pPr marL="216000" indent="-216000" algn="just">
              <a:lnSpc>
                <a:spcPct val="100000"/>
              </a:lnSpc>
              <a:buClr>
                <a:srgbClr val="000000"/>
              </a:buClr>
              <a:buSzPct val="45000"/>
              <a:buFont typeface="Wingdings" charset="2"/>
              <a:buChar char=""/>
            </a:pPr>
            <a:r>
              <a:rPr b="0" lang="es-MX" sz="2000" spc="-1" strike="noStrike">
                <a:solidFill>
                  <a:srgbClr val="595959"/>
                </a:solidFill>
                <a:latin typeface="Avenir light"/>
              </a:rPr>
              <a:t>Plan de entrenamiento: 70% / 10% / 20%.</a:t>
            </a:r>
            <a:endParaRPr b="0" lang="es-MX" sz="2000" spc="-1" strike="noStrike">
              <a:latin typeface="Avenir light"/>
            </a:endParaRPr>
          </a:p>
          <a:p>
            <a:pPr marL="216000" indent="-216000" algn="just">
              <a:lnSpc>
                <a:spcPct val="100000"/>
              </a:lnSpc>
              <a:buClr>
                <a:srgbClr val="000000"/>
              </a:buClr>
              <a:buSzPct val="45000"/>
              <a:buFont typeface="Wingdings" charset="2"/>
              <a:buChar char=""/>
            </a:pPr>
            <a:r>
              <a:rPr b="0" lang="es-MX" sz="2000" spc="-1" strike="noStrike">
                <a:solidFill>
                  <a:srgbClr val="595959"/>
                </a:solidFill>
                <a:latin typeface="Avenir light"/>
              </a:rPr>
              <a:t># imágenes entrenamiento: 276.</a:t>
            </a:r>
            <a:endParaRPr b="0" lang="es-MX" sz="2000" spc="-1" strike="noStrike">
              <a:latin typeface="Avenir light"/>
            </a:endParaRPr>
          </a:p>
          <a:p>
            <a:pPr marL="216000" indent="-216000" algn="just">
              <a:lnSpc>
                <a:spcPct val="100000"/>
              </a:lnSpc>
              <a:buClr>
                <a:srgbClr val="000000"/>
              </a:buClr>
              <a:buSzPct val="45000"/>
              <a:buFont typeface="Wingdings" charset="2"/>
              <a:buChar char=""/>
            </a:pPr>
            <a:r>
              <a:rPr b="0" lang="es-MX" sz="2000" spc="-1" strike="noStrike">
                <a:solidFill>
                  <a:srgbClr val="595959"/>
                </a:solidFill>
                <a:latin typeface="Avenir light"/>
              </a:rPr>
              <a:t># imágenes validación: 27.</a:t>
            </a:r>
            <a:endParaRPr b="0" lang="es-MX" sz="2000" spc="-1" strike="noStrike">
              <a:latin typeface="Avenir light"/>
            </a:endParaRPr>
          </a:p>
          <a:p>
            <a:pPr marL="216000" indent="-216000" algn="just">
              <a:lnSpc>
                <a:spcPct val="100000"/>
              </a:lnSpc>
              <a:buClr>
                <a:srgbClr val="000000"/>
              </a:buClr>
              <a:buSzPct val="45000"/>
              <a:buFont typeface="Wingdings" charset="2"/>
              <a:buChar char=""/>
            </a:pPr>
            <a:r>
              <a:rPr b="0" lang="es-MX" sz="2000" spc="-1" strike="noStrike">
                <a:solidFill>
                  <a:srgbClr val="595959"/>
                </a:solidFill>
                <a:latin typeface="Avenir light"/>
              </a:rPr>
              <a:t># imágenes de prueba: 69.</a:t>
            </a:r>
            <a:endParaRPr b="0" lang="es-MX" sz="2000" spc="-1" strike="noStrike">
              <a:latin typeface="Avenir light"/>
            </a:endParaRPr>
          </a:p>
          <a:p>
            <a:pPr marL="216000" indent="-216000" algn="just">
              <a:lnSpc>
                <a:spcPct val="100000"/>
              </a:lnSpc>
              <a:buClr>
                <a:srgbClr val="000000"/>
              </a:buClr>
              <a:buSzPct val="45000"/>
              <a:buFont typeface="Wingdings" charset="2"/>
              <a:buChar char=""/>
            </a:pPr>
            <a:r>
              <a:rPr b="0" lang="es-MX" sz="2000" spc="-1" strike="noStrike">
                <a:solidFill>
                  <a:srgbClr val="595959"/>
                </a:solidFill>
                <a:latin typeface="Avenir light"/>
              </a:rPr>
              <a:t># épocas: 50</a:t>
            </a:r>
            <a:endParaRPr b="0" lang="es-MX" sz="2000" spc="-1" strike="noStrike">
              <a:latin typeface="Avenir light"/>
            </a:endParaRPr>
          </a:p>
          <a:p>
            <a:pPr marL="216000" indent="-216000" algn="just">
              <a:lnSpc>
                <a:spcPct val="100000"/>
              </a:lnSpc>
              <a:buClr>
                <a:srgbClr val="000000"/>
              </a:buClr>
              <a:buSzPct val="45000"/>
              <a:buFont typeface="Wingdings" charset="2"/>
              <a:buChar char=""/>
            </a:pPr>
            <a:r>
              <a:rPr b="0" lang="es-MX" sz="2000" spc="-1" strike="noStrike">
                <a:solidFill>
                  <a:srgbClr val="595959"/>
                </a:solidFill>
                <a:latin typeface="Avenir light"/>
              </a:rPr>
              <a:t>Tamaño de imágenes: 512 x 512 pixeles.</a:t>
            </a:r>
            <a:endParaRPr b="0" lang="es-MX" sz="2000" spc="-1" strike="noStrike">
              <a:latin typeface="Avenir light"/>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itle 1_25"/>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525" name="Imagen 5_28" descr=""/>
          <p:cNvPicPr/>
          <p:nvPr/>
        </p:nvPicPr>
        <p:blipFill>
          <a:blip r:embed="rId1"/>
          <a:stretch/>
        </p:blipFill>
        <p:spPr>
          <a:xfrm>
            <a:off x="0" y="780120"/>
            <a:ext cx="3483720" cy="230760"/>
          </a:xfrm>
          <a:prstGeom prst="rect">
            <a:avLst/>
          </a:prstGeom>
          <a:ln w="0">
            <a:noFill/>
          </a:ln>
        </p:spPr>
      </p:pic>
      <p:pic>
        <p:nvPicPr>
          <p:cNvPr id="526" name="Imagen 6_28" descr=""/>
          <p:cNvPicPr/>
          <p:nvPr/>
        </p:nvPicPr>
        <p:blipFill>
          <a:blip r:embed="rId2"/>
          <a:stretch/>
        </p:blipFill>
        <p:spPr>
          <a:xfrm>
            <a:off x="7171200" y="334080"/>
            <a:ext cx="2701800" cy="471960"/>
          </a:xfrm>
          <a:prstGeom prst="rect">
            <a:avLst/>
          </a:prstGeom>
          <a:ln w="0">
            <a:noFill/>
          </a:ln>
        </p:spPr>
      </p:pic>
      <p:pic>
        <p:nvPicPr>
          <p:cNvPr id="527" name="Imagen 8_27" descr=""/>
          <p:cNvPicPr/>
          <p:nvPr/>
        </p:nvPicPr>
        <p:blipFill>
          <a:blip r:embed="rId3">
            <a:alphaModFix amt="73000"/>
          </a:blip>
          <a:stretch/>
        </p:blipFill>
        <p:spPr>
          <a:xfrm flipH="1">
            <a:off x="7666200" y="4762800"/>
            <a:ext cx="2413440" cy="955800"/>
          </a:xfrm>
          <a:prstGeom prst="rect">
            <a:avLst/>
          </a:prstGeom>
          <a:ln w="0">
            <a:noFill/>
          </a:ln>
        </p:spPr>
      </p:pic>
      <p:sp>
        <p:nvSpPr>
          <p:cNvPr id="528" name="CuadroTexto 11_22"/>
          <p:cNvSpPr/>
          <p:nvPr/>
        </p:nvSpPr>
        <p:spPr>
          <a:xfrm>
            <a:off x="297360" y="1024200"/>
            <a:ext cx="9524160" cy="3949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Evolución de perdida por entrenamiento y validación de los 4 modelos juntos.</a:t>
            </a:r>
            <a:endParaRPr b="0" lang="es-MX" sz="2000" spc="-1" strike="noStrike">
              <a:latin typeface="Avenir light"/>
            </a:endParaRPr>
          </a:p>
        </p:txBody>
      </p:sp>
      <p:pic>
        <p:nvPicPr>
          <p:cNvPr id="529" name="" descr=""/>
          <p:cNvPicPr/>
          <p:nvPr/>
        </p:nvPicPr>
        <p:blipFill>
          <a:blip r:embed="rId4"/>
          <a:stretch/>
        </p:blipFill>
        <p:spPr>
          <a:xfrm>
            <a:off x="259200" y="1866600"/>
            <a:ext cx="4680000" cy="2520000"/>
          </a:xfrm>
          <a:prstGeom prst="rect">
            <a:avLst/>
          </a:prstGeom>
          <a:ln w="0">
            <a:noFill/>
          </a:ln>
        </p:spPr>
      </p:pic>
      <p:pic>
        <p:nvPicPr>
          <p:cNvPr id="530" name="" descr=""/>
          <p:cNvPicPr/>
          <p:nvPr/>
        </p:nvPicPr>
        <p:blipFill>
          <a:blip r:embed="rId5"/>
          <a:stretch/>
        </p:blipFill>
        <p:spPr>
          <a:xfrm>
            <a:off x="5112000" y="1872000"/>
            <a:ext cx="4680000" cy="2520000"/>
          </a:xfrm>
          <a:prstGeom prst="rect">
            <a:avLst/>
          </a:prstGeom>
          <a:ln w="0">
            <a:noFill/>
          </a:ln>
        </p:spPr>
      </p:pic>
      <p:sp>
        <p:nvSpPr>
          <p:cNvPr id="531" name=""/>
          <p:cNvSpPr txBox="1"/>
          <p:nvPr/>
        </p:nvSpPr>
        <p:spPr>
          <a:xfrm>
            <a:off x="596160" y="4412520"/>
            <a:ext cx="8764920" cy="510840"/>
          </a:xfrm>
          <a:prstGeom prst="rect">
            <a:avLst/>
          </a:prstGeom>
          <a:noFill/>
          <a:ln w="0">
            <a:noFill/>
          </a:ln>
        </p:spPr>
        <p:txBody>
          <a:bodyPr lIns="90000" rIns="90000" tIns="45000" bIns="45000">
            <a:noAutofit/>
          </a:bodyPr>
          <a:p>
            <a:r>
              <a:rPr b="0" lang="es-MX" sz="1400" spc="-1" strike="noStrike">
                <a:latin typeface="Avery light"/>
              </a:rPr>
              <a:t>Fig. 22. Evolución de perdidas por entrenamiento y por validación obtenidos del entrenamiento del modelo propuesto y los 3 modelos de comparación.</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2" name="Imagen 8_32" descr=""/>
          <p:cNvPicPr/>
          <p:nvPr/>
        </p:nvPicPr>
        <p:blipFill>
          <a:blip r:embed="rId1">
            <a:alphaModFix amt="73000"/>
          </a:blip>
          <a:stretch/>
        </p:blipFill>
        <p:spPr>
          <a:xfrm flipH="1">
            <a:off x="7666200" y="4618800"/>
            <a:ext cx="2413440" cy="955800"/>
          </a:xfrm>
          <a:prstGeom prst="rect">
            <a:avLst/>
          </a:prstGeom>
          <a:ln w="0">
            <a:noFill/>
          </a:ln>
        </p:spPr>
      </p:pic>
      <p:pic>
        <p:nvPicPr>
          <p:cNvPr id="533" name="" descr=""/>
          <p:cNvPicPr/>
          <p:nvPr/>
        </p:nvPicPr>
        <p:blipFill>
          <a:blip r:embed="rId2"/>
          <a:stretch/>
        </p:blipFill>
        <p:spPr>
          <a:xfrm>
            <a:off x="1600920" y="1543680"/>
            <a:ext cx="3330000" cy="1584000"/>
          </a:xfrm>
          <a:prstGeom prst="rect">
            <a:avLst/>
          </a:prstGeom>
          <a:ln w="0">
            <a:noFill/>
          </a:ln>
        </p:spPr>
      </p:pic>
      <p:pic>
        <p:nvPicPr>
          <p:cNvPr id="534" name="" descr=""/>
          <p:cNvPicPr/>
          <p:nvPr/>
        </p:nvPicPr>
        <p:blipFill>
          <a:blip r:embed="rId3"/>
          <a:stretch/>
        </p:blipFill>
        <p:spPr>
          <a:xfrm>
            <a:off x="5640120" y="1556280"/>
            <a:ext cx="3330000" cy="1584000"/>
          </a:xfrm>
          <a:prstGeom prst="rect">
            <a:avLst/>
          </a:prstGeom>
          <a:ln w="0">
            <a:noFill/>
          </a:ln>
        </p:spPr>
      </p:pic>
      <p:pic>
        <p:nvPicPr>
          <p:cNvPr id="535" name="" descr=""/>
          <p:cNvPicPr/>
          <p:nvPr/>
        </p:nvPicPr>
        <p:blipFill>
          <a:blip r:embed="rId4"/>
          <a:stretch/>
        </p:blipFill>
        <p:spPr>
          <a:xfrm>
            <a:off x="1580400" y="3495240"/>
            <a:ext cx="3330000" cy="1584000"/>
          </a:xfrm>
          <a:prstGeom prst="rect">
            <a:avLst/>
          </a:prstGeom>
          <a:ln w="0">
            <a:noFill/>
          </a:ln>
        </p:spPr>
      </p:pic>
      <p:pic>
        <p:nvPicPr>
          <p:cNvPr id="536" name="" descr=""/>
          <p:cNvPicPr/>
          <p:nvPr/>
        </p:nvPicPr>
        <p:blipFill>
          <a:blip r:embed="rId5"/>
          <a:stretch/>
        </p:blipFill>
        <p:spPr>
          <a:xfrm>
            <a:off x="5617440" y="3473640"/>
            <a:ext cx="3330000" cy="1584000"/>
          </a:xfrm>
          <a:prstGeom prst="rect">
            <a:avLst/>
          </a:prstGeom>
          <a:ln w="0">
            <a:noFill/>
          </a:ln>
        </p:spPr>
      </p:pic>
      <p:sp>
        <p:nvSpPr>
          <p:cNvPr id="537" name=""/>
          <p:cNvSpPr txBox="1"/>
          <p:nvPr/>
        </p:nvSpPr>
        <p:spPr>
          <a:xfrm>
            <a:off x="1712520" y="3116880"/>
            <a:ext cx="3543480" cy="510840"/>
          </a:xfrm>
          <a:prstGeom prst="rect">
            <a:avLst/>
          </a:prstGeom>
          <a:noFill/>
          <a:ln w="0">
            <a:noFill/>
          </a:ln>
        </p:spPr>
        <p:txBody>
          <a:bodyPr lIns="90000" rIns="90000" tIns="45000" bIns="45000">
            <a:noAutofit/>
          </a:bodyPr>
          <a:p>
            <a:r>
              <a:rPr b="0" lang="es-MX" sz="1400" spc="-1" strike="noStrike">
                <a:latin typeface="Avery light"/>
              </a:rPr>
              <a:t>Fig. 23. Evolución de modelo U-Net.</a:t>
            </a:r>
            <a:endParaRPr b="0" lang="es-MX" sz="1400" spc="-1" strike="noStrike">
              <a:latin typeface="Arial"/>
            </a:endParaRPr>
          </a:p>
        </p:txBody>
      </p:sp>
      <p:sp>
        <p:nvSpPr>
          <p:cNvPr id="538" name=""/>
          <p:cNvSpPr txBox="1"/>
          <p:nvPr/>
        </p:nvSpPr>
        <p:spPr>
          <a:xfrm>
            <a:off x="5708880" y="3117240"/>
            <a:ext cx="3543480" cy="510840"/>
          </a:xfrm>
          <a:prstGeom prst="rect">
            <a:avLst/>
          </a:prstGeom>
          <a:noFill/>
          <a:ln w="0">
            <a:noFill/>
          </a:ln>
        </p:spPr>
        <p:txBody>
          <a:bodyPr lIns="90000" rIns="90000" tIns="45000" bIns="45000">
            <a:noAutofit/>
          </a:bodyPr>
          <a:p>
            <a:r>
              <a:rPr b="0" lang="es-MX" sz="1400" spc="-1" strike="noStrike">
                <a:latin typeface="Avery light"/>
              </a:rPr>
              <a:t>Fig. 24. Evolución de modelo FCN32s.</a:t>
            </a:r>
            <a:endParaRPr b="0" lang="es-MX" sz="1400" spc="-1" strike="noStrike">
              <a:latin typeface="Arial"/>
            </a:endParaRPr>
          </a:p>
        </p:txBody>
      </p:sp>
      <p:sp>
        <p:nvSpPr>
          <p:cNvPr id="539" name=""/>
          <p:cNvSpPr txBox="1"/>
          <p:nvPr/>
        </p:nvSpPr>
        <p:spPr>
          <a:xfrm>
            <a:off x="1677240" y="5061600"/>
            <a:ext cx="3902760" cy="510840"/>
          </a:xfrm>
          <a:prstGeom prst="rect">
            <a:avLst/>
          </a:prstGeom>
          <a:noFill/>
          <a:ln w="0">
            <a:noFill/>
          </a:ln>
        </p:spPr>
        <p:txBody>
          <a:bodyPr lIns="90000" rIns="90000" tIns="45000" bIns="45000">
            <a:noAutofit/>
          </a:bodyPr>
          <a:p>
            <a:r>
              <a:rPr b="0" lang="es-MX" sz="1400" spc="-1" strike="noStrike">
                <a:latin typeface="Avery light"/>
              </a:rPr>
              <a:t>Fig. 25. Evolución de modelo Multiresolución-CNN.</a:t>
            </a:r>
            <a:endParaRPr b="0" lang="es-MX" sz="1400" spc="-1" strike="noStrike">
              <a:latin typeface="Arial"/>
            </a:endParaRPr>
          </a:p>
        </p:txBody>
      </p:sp>
      <p:sp>
        <p:nvSpPr>
          <p:cNvPr id="540" name=""/>
          <p:cNvSpPr txBox="1"/>
          <p:nvPr/>
        </p:nvSpPr>
        <p:spPr>
          <a:xfrm>
            <a:off x="5673600" y="5061960"/>
            <a:ext cx="3866400" cy="510840"/>
          </a:xfrm>
          <a:prstGeom prst="rect">
            <a:avLst/>
          </a:prstGeom>
          <a:noFill/>
          <a:ln w="0">
            <a:noFill/>
          </a:ln>
        </p:spPr>
        <p:txBody>
          <a:bodyPr lIns="90000" rIns="90000" tIns="45000" bIns="45000">
            <a:noAutofit/>
          </a:bodyPr>
          <a:p>
            <a:r>
              <a:rPr b="0" lang="es-MX" sz="1400" spc="-1" strike="noStrike">
                <a:latin typeface="Avery light"/>
              </a:rPr>
              <a:t>Fig. 26. Evolución de modelo Multiresolución-CNN Modified.</a:t>
            </a:r>
            <a:endParaRPr b="0" lang="es-MX" sz="1400" spc="-1" strike="noStrike">
              <a:latin typeface="Arial"/>
            </a:endParaRPr>
          </a:p>
        </p:txBody>
      </p:sp>
      <p:sp>
        <p:nvSpPr>
          <p:cNvPr id="541" name="Title 1_30"/>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542" name="Imagen 5_33" descr=""/>
          <p:cNvPicPr/>
          <p:nvPr/>
        </p:nvPicPr>
        <p:blipFill>
          <a:blip r:embed="rId6"/>
          <a:stretch/>
        </p:blipFill>
        <p:spPr>
          <a:xfrm>
            <a:off x="0" y="780120"/>
            <a:ext cx="3483720" cy="230760"/>
          </a:xfrm>
          <a:prstGeom prst="rect">
            <a:avLst/>
          </a:prstGeom>
          <a:ln w="0">
            <a:noFill/>
          </a:ln>
        </p:spPr>
      </p:pic>
      <p:pic>
        <p:nvPicPr>
          <p:cNvPr id="543" name="Imagen 6_33" descr=""/>
          <p:cNvPicPr/>
          <p:nvPr/>
        </p:nvPicPr>
        <p:blipFill>
          <a:blip r:embed="rId7"/>
          <a:stretch/>
        </p:blipFill>
        <p:spPr>
          <a:xfrm>
            <a:off x="7171200" y="334080"/>
            <a:ext cx="2701800" cy="471960"/>
          </a:xfrm>
          <a:prstGeom prst="rect">
            <a:avLst/>
          </a:prstGeom>
          <a:ln w="0">
            <a:noFill/>
          </a:ln>
        </p:spPr>
      </p:pic>
      <p:sp>
        <p:nvSpPr>
          <p:cNvPr id="544" name="CuadroTexto 11_23"/>
          <p:cNvSpPr/>
          <p:nvPr/>
        </p:nvSpPr>
        <p:spPr>
          <a:xfrm>
            <a:off x="297360" y="988200"/>
            <a:ext cx="9524160" cy="69948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Evolución de perdida por entrenamiento y validación de los 4 modelos individuales.</a:t>
            </a:r>
            <a:endParaRPr b="0" lang="es-MX" sz="2000" spc="-1" strike="noStrike">
              <a:latin typeface="Avenir light"/>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Title 1_29"/>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546" name="Imagen 5_32" descr=""/>
          <p:cNvPicPr/>
          <p:nvPr/>
        </p:nvPicPr>
        <p:blipFill>
          <a:blip r:embed="rId1"/>
          <a:stretch/>
        </p:blipFill>
        <p:spPr>
          <a:xfrm>
            <a:off x="0" y="780120"/>
            <a:ext cx="3483720" cy="230760"/>
          </a:xfrm>
          <a:prstGeom prst="rect">
            <a:avLst/>
          </a:prstGeom>
          <a:ln w="0">
            <a:noFill/>
          </a:ln>
        </p:spPr>
      </p:pic>
      <p:pic>
        <p:nvPicPr>
          <p:cNvPr id="547" name="Imagen 6_32" descr=""/>
          <p:cNvPicPr/>
          <p:nvPr/>
        </p:nvPicPr>
        <p:blipFill>
          <a:blip r:embed="rId2"/>
          <a:stretch/>
        </p:blipFill>
        <p:spPr>
          <a:xfrm>
            <a:off x="7171200" y="334080"/>
            <a:ext cx="2701800" cy="471960"/>
          </a:xfrm>
          <a:prstGeom prst="rect">
            <a:avLst/>
          </a:prstGeom>
          <a:ln w="0">
            <a:noFill/>
          </a:ln>
        </p:spPr>
      </p:pic>
      <p:pic>
        <p:nvPicPr>
          <p:cNvPr id="548" name="Imagen 8_31" descr=""/>
          <p:cNvPicPr/>
          <p:nvPr/>
        </p:nvPicPr>
        <p:blipFill>
          <a:blip r:embed="rId3">
            <a:alphaModFix amt="73000"/>
          </a:blip>
          <a:stretch/>
        </p:blipFill>
        <p:spPr>
          <a:xfrm flipH="1">
            <a:off x="7666200" y="4762800"/>
            <a:ext cx="2413440" cy="955800"/>
          </a:xfrm>
          <a:prstGeom prst="rect">
            <a:avLst/>
          </a:prstGeom>
          <a:ln w="0">
            <a:noFill/>
          </a:ln>
        </p:spPr>
      </p:pic>
      <p:sp>
        <p:nvSpPr>
          <p:cNvPr id="549" name="CuadroTexto 11_24"/>
          <p:cNvSpPr/>
          <p:nvPr/>
        </p:nvSpPr>
        <p:spPr>
          <a:xfrm>
            <a:off x="297360" y="988200"/>
            <a:ext cx="9524160" cy="100440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Perdida por entrenamiento y por validación alcanzados convergen bien, sin embargo se muestra un mejor comportamiento del modelo propuesto y Multiresolución-CNN, y tiempos de entrenamiento similares entre si.</a:t>
            </a:r>
            <a:endParaRPr b="0" lang="es-MX" sz="2000" spc="-1" strike="noStrike">
              <a:latin typeface="Avenir light"/>
            </a:endParaRPr>
          </a:p>
        </p:txBody>
      </p:sp>
      <p:pic>
        <p:nvPicPr>
          <p:cNvPr id="550" name="" descr=""/>
          <p:cNvPicPr/>
          <p:nvPr/>
        </p:nvPicPr>
        <p:blipFill>
          <a:blip r:embed="rId4"/>
          <a:stretch/>
        </p:blipFill>
        <p:spPr>
          <a:xfrm>
            <a:off x="2160000" y="2160000"/>
            <a:ext cx="5572440" cy="2457360"/>
          </a:xfrm>
          <a:prstGeom prst="rect">
            <a:avLst/>
          </a:prstGeom>
          <a:ln w="0">
            <a:noFill/>
          </a:ln>
        </p:spPr>
      </p:pic>
      <p:sp>
        <p:nvSpPr>
          <p:cNvPr id="551" name=""/>
          <p:cNvSpPr txBox="1"/>
          <p:nvPr/>
        </p:nvSpPr>
        <p:spPr>
          <a:xfrm>
            <a:off x="2136240" y="4632480"/>
            <a:ext cx="5783760" cy="620640"/>
          </a:xfrm>
          <a:prstGeom prst="rect">
            <a:avLst/>
          </a:prstGeom>
          <a:noFill/>
          <a:ln w="0">
            <a:noFill/>
          </a:ln>
        </p:spPr>
        <p:txBody>
          <a:bodyPr lIns="90000" rIns="90000" tIns="45000" bIns="45000">
            <a:noAutofit/>
          </a:bodyPr>
          <a:p>
            <a:r>
              <a:rPr b="0" lang="es-MX" sz="1400" spc="-1" strike="noStrike">
                <a:latin typeface="Avery light"/>
              </a:rPr>
              <a:t>Tabla 3. Resultados obtenidos de entrenamiento de modelos CNN y tiempos empleados.</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itle 1_40"/>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553" name="Imagen 5_41" descr=""/>
          <p:cNvPicPr/>
          <p:nvPr/>
        </p:nvPicPr>
        <p:blipFill>
          <a:blip r:embed="rId1"/>
          <a:stretch/>
        </p:blipFill>
        <p:spPr>
          <a:xfrm>
            <a:off x="0" y="780120"/>
            <a:ext cx="3483720" cy="230760"/>
          </a:xfrm>
          <a:prstGeom prst="rect">
            <a:avLst/>
          </a:prstGeom>
          <a:ln w="0">
            <a:noFill/>
          </a:ln>
        </p:spPr>
      </p:pic>
      <p:pic>
        <p:nvPicPr>
          <p:cNvPr id="554" name="Imagen 6_41" descr=""/>
          <p:cNvPicPr/>
          <p:nvPr/>
        </p:nvPicPr>
        <p:blipFill>
          <a:blip r:embed="rId2"/>
          <a:stretch/>
        </p:blipFill>
        <p:spPr>
          <a:xfrm>
            <a:off x="7171200" y="334080"/>
            <a:ext cx="2701800" cy="471960"/>
          </a:xfrm>
          <a:prstGeom prst="rect">
            <a:avLst/>
          </a:prstGeom>
          <a:ln w="0">
            <a:noFill/>
          </a:ln>
        </p:spPr>
      </p:pic>
      <p:pic>
        <p:nvPicPr>
          <p:cNvPr id="555" name="Imagen 8_40" descr=""/>
          <p:cNvPicPr/>
          <p:nvPr/>
        </p:nvPicPr>
        <p:blipFill>
          <a:blip r:embed="rId3">
            <a:alphaModFix amt="73000"/>
          </a:blip>
          <a:stretch/>
        </p:blipFill>
        <p:spPr>
          <a:xfrm flipH="1">
            <a:off x="7666200" y="5050800"/>
            <a:ext cx="2413440" cy="955800"/>
          </a:xfrm>
          <a:prstGeom prst="rect">
            <a:avLst/>
          </a:prstGeom>
          <a:ln w="0">
            <a:noFill/>
          </a:ln>
        </p:spPr>
      </p:pic>
      <p:sp>
        <p:nvSpPr>
          <p:cNvPr id="556" name="CuadroTexto 11_32"/>
          <p:cNvSpPr/>
          <p:nvPr/>
        </p:nvSpPr>
        <p:spPr>
          <a:xfrm>
            <a:off x="297360" y="988200"/>
            <a:ext cx="9524160" cy="100440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Los resultados al probar el conjunto de prueba con cada modelo entrenado son mostrados en la tabla 4. Para esto se utilizo la métrica PSNR y tiempo de inferencia promedio por imagen.</a:t>
            </a:r>
            <a:endParaRPr b="0" lang="es-MX" sz="2000" spc="-1" strike="noStrike">
              <a:latin typeface="Avenir light"/>
            </a:endParaRPr>
          </a:p>
        </p:txBody>
      </p:sp>
      <p:graphicFrame>
        <p:nvGraphicFramePr>
          <p:cNvPr id="557" name=""/>
          <p:cNvGraphicFramePr/>
          <p:nvPr/>
        </p:nvGraphicFramePr>
        <p:xfrm>
          <a:off x="422280" y="2005560"/>
          <a:ext cx="9297360" cy="2476800"/>
        </p:xfrm>
        <a:graphic>
          <a:graphicData uri="http://schemas.openxmlformats.org/drawingml/2006/table">
            <a:tbl>
              <a:tblPr/>
              <a:tblGrid>
                <a:gridCol w="1858680"/>
                <a:gridCol w="1858680"/>
                <a:gridCol w="1858680"/>
                <a:gridCol w="1858680"/>
                <a:gridCol w="1863000"/>
              </a:tblGrid>
              <a:tr h="8071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s-MX" sz="1800" spc="-1" strike="noStrike">
                          <a:latin typeface="Arial"/>
                        </a:rPr>
                        <a:t>U-Net</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s-MX" sz="1800" spc="-1" strike="noStrike">
                          <a:latin typeface="Arial"/>
                        </a:rPr>
                        <a:t>FCN32s</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s-MX" sz="1800" spc="-1" strike="noStrike">
                          <a:latin typeface="Arial"/>
                        </a:rPr>
                        <a:t>Mutilresolution-CNN</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s-MX" sz="1800" spc="-1" strike="noStrike">
                          <a:latin typeface="Arial"/>
                        </a:rPr>
                        <a:t>Multiresolution-CNN Modified</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916920">
                <a:tc>
                  <a:txBody>
                    <a:bodyPr lIns="90000" rIns="90000" tIns="46800" bIns="46800">
                      <a:noAutofit/>
                    </a:bodyPr>
                    <a:p>
                      <a:r>
                        <a:rPr b="0" lang="es-MX" sz="1800" spc="-1" strike="noStrike">
                          <a:latin typeface="Arial"/>
                        </a:rPr>
                        <a:t>Tiempo promedio de inferencia</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s-MX" sz="1800" spc="-1" strike="noStrike">
                          <a:latin typeface="Arial"/>
                        </a:rPr>
                        <a:t>0.053s</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s-MX" sz="1800" spc="-1" strike="noStrike">
                          <a:latin typeface="Arial"/>
                        </a:rPr>
                        <a:t>0.035 s</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s-MX" sz="1800" spc="-1" strike="noStrike">
                          <a:latin typeface="Arial"/>
                        </a:rPr>
                        <a:t>0.065s</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s-MX" sz="1800" spc="-1" strike="noStrike">
                          <a:latin typeface="Arial"/>
                        </a:rPr>
                        <a:t>0.065s</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08200">
                <a:tc>
                  <a:txBody>
                    <a:bodyPr lIns="90000" rIns="90000" tIns="46800" bIns="46800">
                      <a:noAutofit/>
                    </a:bodyPr>
                    <a:p>
                      <a:r>
                        <a:rPr b="0" lang="es-MX" sz="1800" spc="-1" strike="noStrike">
                          <a:latin typeface="Arial"/>
                        </a:rPr>
                        <a:t>PSNR promedio </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s-MX" sz="1800" spc="-1" strike="noStrike">
                          <a:latin typeface="Arial"/>
                        </a:rPr>
                        <a:t>30.7747 dB</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s-MX" sz="1800" spc="-1" strike="noStrike">
                          <a:latin typeface="Arial"/>
                        </a:rPr>
                        <a:t>34.6659 dB</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s-MX" sz="1800" spc="-1" strike="noStrike">
                          <a:latin typeface="Arial"/>
                        </a:rPr>
                        <a:t>40.3873 dB</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s-MX" sz="1800" spc="-1" strike="noStrike">
                          <a:latin typeface="Arial"/>
                        </a:rPr>
                        <a:t>38.2095 dB</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558" name=""/>
          <p:cNvSpPr txBox="1"/>
          <p:nvPr/>
        </p:nvSpPr>
        <p:spPr>
          <a:xfrm>
            <a:off x="2604240" y="4452480"/>
            <a:ext cx="5783760" cy="626040"/>
          </a:xfrm>
          <a:prstGeom prst="rect">
            <a:avLst/>
          </a:prstGeom>
          <a:noFill/>
          <a:ln w="0">
            <a:noFill/>
          </a:ln>
        </p:spPr>
        <p:txBody>
          <a:bodyPr lIns="90000" rIns="90000" tIns="45000" bIns="45000">
            <a:noAutofit/>
          </a:bodyPr>
          <a:p>
            <a:r>
              <a:rPr b="0" lang="es-MX" sz="1400" spc="-1" strike="noStrike">
                <a:latin typeface="Avery light"/>
              </a:rPr>
              <a:t>Tabla 4. Resultados al probar el conjunto de entrenamiento con los modelos entrenados así como tiempo de inferencia promedio por imagen.</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itle 1_31"/>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560" name="Imagen 5_34" descr=""/>
          <p:cNvPicPr/>
          <p:nvPr/>
        </p:nvPicPr>
        <p:blipFill>
          <a:blip r:embed="rId1"/>
          <a:stretch/>
        </p:blipFill>
        <p:spPr>
          <a:xfrm>
            <a:off x="0" y="780120"/>
            <a:ext cx="3483720" cy="230760"/>
          </a:xfrm>
          <a:prstGeom prst="rect">
            <a:avLst/>
          </a:prstGeom>
          <a:ln w="0">
            <a:noFill/>
          </a:ln>
        </p:spPr>
      </p:pic>
      <p:pic>
        <p:nvPicPr>
          <p:cNvPr id="561" name="Imagen 6_34" descr=""/>
          <p:cNvPicPr/>
          <p:nvPr/>
        </p:nvPicPr>
        <p:blipFill>
          <a:blip r:embed="rId2"/>
          <a:stretch/>
        </p:blipFill>
        <p:spPr>
          <a:xfrm>
            <a:off x="7171200" y="334080"/>
            <a:ext cx="2701800" cy="471960"/>
          </a:xfrm>
          <a:prstGeom prst="rect">
            <a:avLst/>
          </a:prstGeom>
          <a:ln w="0">
            <a:noFill/>
          </a:ln>
        </p:spPr>
      </p:pic>
      <p:pic>
        <p:nvPicPr>
          <p:cNvPr id="562" name="Imagen 8_33" descr=""/>
          <p:cNvPicPr/>
          <p:nvPr/>
        </p:nvPicPr>
        <p:blipFill>
          <a:blip r:embed="rId3">
            <a:alphaModFix amt="73000"/>
          </a:blip>
          <a:stretch/>
        </p:blipFill>
        <p:spPr>
          <a:xfrm flipH="1">
            <a:off x="7666200" y="4762800"/>
            <a:ext cx="2413440" cy="955800"/>
          </a:xfrm>
          <a:prstGeom prst="rect">
            <a:avLst/>
          </a:prstGeom>
          <a:ln w="0">
            <a:noFill/>
          </a:ln>
        </p:spPr>
      </p:pic>
      <p:sp>
        <p:nvSpPr>
          <p:cNvPr id="563" name="CuadroTexto 11_25"/>
          <p:cNvSpPr/>
          <p:nvPr/>
        </p:nvSpPr>
        <p:spPr>
          <a:xfrm>
            <a:off x="297360" y="988200"/>
            <a:ext cx="9524160" cy="9133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1800" spc="-1" strike="noStrike">
                <a:solidFill>
                  <a:srgbClr val="595959"/>
                </a:solidFill>
                <a:latin typeface="Avenir light"/>
              </a:rPr>
              <a:t>Inferencias realizadas visualmente similares, con ruido cuasi/periódico completamente atenuado, sin embargo, algunas de ellas pierden detalles en el objeto así como afectación por corte de objeto, como ejemplo uno parecido a rostro humano.</a:t>
            </a:r>
            <a:endParaRPr b="0" lang="es-MX" sz="1800" spc="-1" strike="noStrike">
              <a:latin typeface="Avenir light"/>
            </a:endParaRPr>
          </a:p>
        </p:txBody>
      </p:sp>
      <p:pic>
        <p:nvPicPr>
          <p:cNvPr id="564" name="" descr=""/>
          <p:cNvPicPr/>
          <p:nvPr/>
        </p:nvPicPr>
        <p:blipFill>
          <a:blip r:embed="rId4"/>
          <a:stretch/>
        </p:blipFill>
        <p:spPr>
          <a:xfrm>
            <a:off x="2808000" y="3186000"/>
            <a:ext cx="1440000" cy="1440000"/>
          </a:xfrm>
          <a:prstGeom prst="rect">
            <a:avLst/>
          </a:prstGeom>
          <a:ln w="0">
            <a:noFill/>
          </a:ln>
        </p:spPr>
      </p:pic>
      <p:pic>
        <p:nvPicPr>
          <p:cNvPr id="565" name="" descr=""/>
          <p:cNvPicPr/>
          <p:nvPr/>
        </p:nvPicPr>
        <p:blipFill>
          <a:blip r:embed="rId5"/>
          <a:stretch/>
        </p:blipFill>
        <p:spPr>
          <a:xfrm>
            <a:off x="7452000" y="2027520"/>
            <a:ext cx="1440000" cy="1440000"/>
          </a:xfrm>
          <a:prstGeom prst="rect">
            <a:avLst/>
          </a:prstGeom>
          <a:ln w="0">
            <a:noFill/>
          </a:ln>
        </p:spPr>
      </p:pic>
      <p:pic>
        <p:nvPicPr>
          <p:cNvPr id="566" name="" descr=""/>
          <p:cNvPicPr/>
          <p:nvPr/>
        </p:nvPicPr>
        <p:blipFill>
          <a:blip r:embed="rId6"/>
          <a:stretch/>
        </p:blipFill>
        <p:spPr>
          <a:xfrm>
            <a:off x="1296000" y="2027520"/>
            <a:ext cx="1440000" cy="1440000"/>
          </a:xfrm>
          <a:prstGeom prst="rect">
            <a:avLst/>
          </a:prstGeom>
          <a:ln w="0">
            <a:noFill/>
          </a:ln>
        </p:spPr>
      </p:pic>
      <p:pic>
        <p:nvPicPr>
          <p:cNvPr id="567" name="" descr=""/>
          <p:cNvPicPr/>
          <p:nvPr/>
        </p:nvPicPr>
        <p:blipFill>
          <a:blip r:embed="rId7"/>
          <a:stretch/>
        </p:blipFill>
        <p:spPr>
          <a:xfrm>
            <a:off x="4374000" y="2016000"/>
            <a:ext cx="1440000" cy="1440000"/>
          </a:xfrm>
          <a:prstGeom prst="rect">
            <a:avLst/>
          </a:prstGeom>
          <a:ln w="0">
            <a:noFill/>
          </a:ln>
        </p:spPr>
      </p:pic>
      <p:pic>
        <p:nvPicPr>
          <p:cNvPr id="568" name="" descr=""/>
          <p:cNvPicPr/>
          <p:nvPr/>
        </p:nvPicPr>
        <p:blipFill>
          <a:blip r:embed="rId8"/>
          <a:stretch/>
        </p:blipFill>
        <p:spPr>
          <a:xfrm>
            <a:off x="5868000" y="3150000"/>
            <a:ext cx="1440000" cy="1440000"/>
          </a:xfrm>
          <a:prstGeom prst="rect">
            <a:avLst/>
          </a:prstGeom>
          <a:ln w="0">
            <a:noFill/>
          </a:ln>
        </p:spPr>
      </p:pic>
      <p:sp>
        <p:nvSpPr>
          <p:cNvPr id="569" name=""/>
          <p:cNvSpPr txBox="1"/>
          <p:nvPr/>
        </p:nvSpPr>
        <p:spPr>
          <a:xfrm>
            <a:off x="1805040" y="3430080"/>
            <a:ext cx="595440" cy="300600"/>
          </a:xfrm>
          <a:prstGeom prst="rect">
            <a:avLst/>
          </a:prstGeom>
          <a:noFill/>
          <a:ln w="0">
            <a:noFill/>
          </a:ln>
        </p:spPr>
        <p:txBody>
          <a:bodyPr lIns="90000" rIns="90000" tIns="45000" bIns="45000">
            <a:noAutofit/>
          </a:bodyPr>
          <a:p>
            <a:r>
              <a:rPr b="0" lang="es-MX" sz="1400" spc="-1" strike="noStrike">
                <a:latin typeface="Arial"/>
              </a:rPr>
              <a:t>a)</a:t>
            </a:r>
            <a:endParaRPr b="0" lang="es-MX" sz="1400" spc="-1" strike="noStrike">
              <a:latin typeface="Arial"/>
            </a:endParaRPr>
          </a:p>
        </p:txBody>
      </p:sp>
      <p:sp>
        <p:nvSpPr>
          <p:cNvPr id="570" name=""/>
          <p:cNvSpPr txBox="1"/>
          <p:nvPr/>
        </p:nvSpPr>
        <p:spPr>
          <a:xfrm>
            <a:off x="4973040" y="3430440"/>
            <a:ext cx="595440" cy="300600"/>
          </a:xfrm>
          <a:prstGeom prst="rect">
            <a:avLst/>
          </a:prstGeom>
          <a:noFill/>
          <a:ln w="0">
            <a:noFill/>
          </a:ln>
        </p:spPr>
        <p:txBody>
          <a:bodyPr lIns="90000" rIns="90000" tIns="45000" bIns="45000">
            <a:noAutofit/>
          </a:bodyPr>
          <a:p>
            <a:r>
              <a:rPr b="0" lang="es-MX" sz="1400" spc="-1" strike="noStrike">
                <a:latin typeface="Arial"/>
              </a:rPr>
              <a:t>b)</a:t>
            </a:r>
            <a:endParaRPr b="0" lang="es-MX" sz="1400" spc="-1" strike="noStrike">
              <a:latin typeface="Arial"/>
            </a:endParaRPr>
          </a:p>
        </p:txBody>
      </p:sp>
      <p:sp>
        <p:nvSpPr>
          <p:cNvPr id="571" name=""/>
          <p:cNvSpPr txBox="1"/>
          <p:nvPr/>
        </p:nvSpPr>
        <p:spPr>
          <a:xfrm>
            <a:off x="3353040" y="4547160"/>
            <a:ext cx="595440" cy="300600"/>
          </a:xfrm>
          <a:prstGeom prst="rect">
            <a:avLst/>
          </a:prstGeom>
          <a:noFill/>
          <a:ln w="0">
            <a:noFill/>
          </a:ln>
        </p:spPr>
        <p:txBody>
          <a:bodyPr lIns="90000" rIns="90000" tIns="45000" bIns="45000">
            <a:noAutofit/>
          </a:bodyPr>
          <a:p>
            <a:r>
              <a:rPr b="0" lang="es-MX" sz="1400" spc="-1" strike="noStrike">
                <a:latin typeface="Arial"/>
              </a:rPr>
              <a:t>d)</a:t>
            </a:r>
            <a:endParaRPr b="0" lang="es-MX" sz="1400" spc="-1" strike="noStrike">
              <a:latin typeface="Arial"/>
            </a:endParaRPr>
          </a:p>
        </p:txBody>
      </p:sp>
      <p:sp>
        <p:nvSpPr>
          <p:cNvPr id="572" name=""/>
          <p:cNvSpPr txBox="1"/>
          <p:nvPr/>
        </p:nvSpPr>
        <p:spPr>
          <a:xfrm>
            <a:off x="8105040" y="3467160"/>
            <a:ext cx="595440" cy="300600"/>
          </a:xfrm>
          <a:prstGeom prst="rect">
            <a:avLst/>
          </a:prstGeom>
          <a:noFill/>
          <a:ln w="0">
            <a:noFill/>
          </a:ln>
        </p:spPr>
        <p:txBody>
          <a:bodyPr lIns="90000" rIns="90000" tIns="45000" bIns="45000">
            <a:noAutofit/>
          </a:bodyPr>
          <a:p>
            <a:r>
              <a:rPr b="0" lang="es-MX" sz="1400" spc="-1" strike="noStrike">
                <a:latin typeface="Arial"/>
              </a:rPr>
              <a:t>c)</a:t>
            </a:r>
            <a:endParaRPr b="0" lang="es-MX" sz="1400" spc="-1" strike="noStrike">
              <a:latin typeface="Arial"/>
            </a:endParaRPr>
          </a:p>
        </p:txBody>
      </p:sp>
      <p:sp>
        <p:nvSpPr>
          <p:cNvPr id="573" name=""/>
          <p:cNvSpPr txBox="1"/>
          <p:nvPr/>
        </p:nvSpPr>
        <p:spPr>
          <a:xfrm>
            <a:off x="6449040" y="4511520"/>
            <a:ext cx="595440" cy="300600"/>
          </a:xfrm>
          <a:prstGeom prst="rect">
            <a:avLst/>
          </a:prstGeom>
          <a:noFill/>
          <a:ln w="0">
            <a:noFill/>
          </a:ln>
        </p:spPr>
        <p:txBody>
          <a:bodyPr lIns="90000" rIns="90000" tIns="45000" bIns="45000">
            <a:noAutofit/>
          </a:bodyPr>
          <a:p>
            <a:r>
              <a:rPr b="0" lang="es-MX" sz="1400" spc="-1" strike="noStrike">
                <a:latin typeface="Arial"/>
              </a:rPr>
              <a:t>e)</a:t>
            </a:r>
            <a:endParaRPr b="0" lang="es-MX" sz="1400" spc="-1" strike="noStrike">
              <a:latin typeface="Arial"/>
            </a:endParaRPr>
          </a:p>
        </p:txBody>
      </p:sp>
      <p:sp>
        <p:nvSpPr>
          <p:cNvPr id="574" name=""/>
          <p:cNvSpPr txBox="1"/>
          <p:nvPr/>
        </p:nvSpPr>
        <p:spPr>
          <a:xfrm>
            <a:off x="540000" y="4764240"/>
            <a:ext cx="8820000" cy="688320"/>
          </a:xfrm>
          <a:prstGeom prst="rect">
            <a:avLst/>
          </a:prstGeom>
          <a:noFill/>
          <a:ln w="0">
            <a:noFill/>
          </a:ln>
        </p:spPr>
        <p:txBody>
          <a:bodyPr lIns="90000" rIns="90000" tIns="45000" bIns="45000">
            <a:noAutofit/>
          </a:bodyPr>
          <a:p>
            <a:pPr algn="just">
              <a:lnSpc>
                <a:spcPct val="100000"/>
              </a:lnSpc>
            </a:pPr>
            <a:r>
              <a:rPr b="0" lang="es-MX" sz="1400" spc="-1" strike="noStrike">
                <a:latin typeface="Avery light"/>
                <a:ea typeface="Microsoft YaHei"/>
              </a:rPr>
              <a:t>Fig. 27. a) Inferencia de modelo U-Net, b) inferencia de modelo FCN32s, c) Inferencia de modelo Multiresolution-CNN, d) Inferencia de modelo Multiresolution-CNN Modified, e</a:t>
            </a:r>
            <a:r>
              <a:rPr b="0" lang="es-MX" sz="1400" spc="-1" strike="noStrike">
                <a:latin typeface="Avery light"/>
              </a:rPr>
              <a:t>) objeto “source”.</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Title 1_32"/>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576" name="Imagen 5_35" descr=""/>
          <p:cNvPicPr/>
          <p:nvPr/>
        </p:nvPicPr>
        <p:blipFill>
          <a:blip r:embed="rId1"/>
          <a:stretch/>
        </p:blipFill>
        <p:spPr>
          <a:xfrm>
            <a:off x="0" y="780120"/>
            <a:ext cx="3483720" cy="230760"/>
          </a:xfrm>
          <a:prstGeom prst="rect">
            <a:avLst/>
          </a:prstGeom>
          <a:ln w="0">
            <a:noFill/>
          </a:ln>
        </p:spPr>
      </p:pic>
      <p:pic>
        <p:nvPicPr>
          <p:cNvPr id="577" name="Imagen 6_35" descr=""/>
          <p:cNvPicPr/>
          <p:nvPr/>
        </p:nvPicPr>
        <p:blipFill>
          <a:blip r:embed="rId2"/>
          <a:stretch/>
        </p:blipFill>
        <p:spPr>
          <a:xfrm>
            <a:off x="7171200" y="334080"/>
            <a:ext cx="2701800" cy="471960"/>
          </a:xfrm>
          <a:prstGeom prst="rect">
            <a:avLst/>
          </a:prstGeom>
          <a:ln w="0">
            <a:noFill/>
          </a:ln>
        </p:spPr>
      </p:pic>
      <p:pic>
        <p:nvPicPr>
          <p:cNvPr id="578" name="Imagen 8_34" descr=""/>
          <p:cNvPicPr/>
          <p:nvPr/>
        </p:nvPicPr>
        <p:blipFill>
          <a:blip r:embed="rId3">
            <a:alphaModFix amt="73000"/>
          </a:blip>
          <a:stretch/>
        </p:blipFill>
        <p:spPr>
          <a:xfrm flipH="1">
            <a:off x="7666200" y="4762800"/>
            <a:ext cx="2413440" cy="955800"/>
          </a:xfrm>
          <a:prstGeom prst="rect">
            <a:avLst/>
          </a:prstGeom>
          <a:ln w="0">
            <a:noFill/>
          </a:ln>
        </p:spPr>
      </p:pic>
      <p:sp>
        <p:nvSpPr>
          <p:cNvPr id="579" name="CuadroTexto 11_26"/>
          <p:cNvSpPr/>
          <p:nvPr/>
        </p:nvSpPr>
        <p:spPr>
          <a:xfrm>
            <a:off x="297360" y="988200"/>
            <a:ext cx="9524160" cy="3949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Reconstrucciones 3D de objetos obtenidos por modelos CNN.</a:t>
            </a:r>
            <a:endParaRPr b="0" lang="es-MX" sz="2000" spc="-1" strike="noStrike">
              <a:latin typeface="Avenir light"/>
            </a:endParaRPr>
          </a:p>
        </p:txBody>
      </p:sp>
      <p:pic>
        <p:nvPicPr>
          <p:cNvPr id="580" name="" descr=""/>
          <p:cNvPicPr/>
          <p:nvPr/>
        </p:nvPicPr>
        <p:blipFill>
          <a:blip r:embed="rId4"/>
          <a:stretch/>
        </p:blipFill>
        <p:spPr>
          <a:xfrm>
            <a:off x="1044000" y="1620000"/>
            <a:ext cx="2160000" cy="1440000"/>
          </a:xfrm>
          <a:prstGeom prst="rect">
            <a:avLst/>
          </a:prstGeom>
          <a:ln w="0">
            <a:noFill/>
          </a:ln>
        </p:spPr>
      </p:pic>
      <p:pic>
        <p:nvPicPr>
          <p:cNvPr id="581" name="" descr=""/>
          <p:cNvPicPr/>
          <p:nvPr/>
        </p:nvPicPr>
        <p:blipFill>
          <a:blip r:embed="rId5"/>
          <a:stretch/>
        </p:blipFill>
        <p:spPr>
          <a:xfrm>
            <a:off x="3924000" y="1620000"/>
            <a:ext cx="2160000" cy="1440000"/>
          </a:xfrm>
          <a:prstGeom prst="rect">
            <a:avLst/>
          </a:prstGeom>
          <a:ln w="0">
            <a:noFill/>
          </a:ln>
        </p:spPr>
      </p:pic>
      <p:pic>
        <p:nvPicPr>
          <p:cNvPr id="582" name="" descr=""/>
          <p:cNvPicPr/>
          <p:nvPr/>
        </p:nvPicPr>
        <p:blipFill>
          <a:blip r:embed="rId6"/>
          <a:stretch/>
        </p:blipFill>
        <p:spPr>
          <a:xfrm>
            <a:off x="6804000" y="1620000"/>
            <a:ext cx="2160000" cy="1440000"/>
          </a:xfrm>
          <a:prstGeom prst="rect">
            <a:avLst/>
          </a:prstGeom>
          <a:ln w="0">
            <a:noFill/>
          </a:ln>
        </p:spPr>
      </p:pic>
      <p:pic>
        <p:nvPicPr>
          <p:cNvPr id="583" name="" descr=""/>
          <p:cNvPicPr/>
          <p:nvPr/>
        </p:nvPicPr>
        <p:blipFill>
          <a:blip r:embed="rId7"/>
          <a:stretch/>
        </p:blipFill>
        <p:spPr>
          <a:xfrm>
            <a:off x="2412000" y="2916000"/>
            <a:ext cx="2160000" cy="1440000"/>
          </a:xfrm>
          <a:prstGeom prst="rect">
            <a:avLst/>
          </a:prstGeom>
          <a:ln w="0">
            <a:noFill/>
          </a:ln>
        </p:spPr>
      </p:pic>
      <p:pic>
        <p:nvPicPr>
          <p:cNvPr id="584" name="" descr=""/>
          <p:cNvPicPr/>
          <p:nvPr/>
        </p:nvPicPr>
        <p:blipFill>
          <a:blip r:embed="rId8"/>
          <a:stretch/>
        </p:blipFill>
        <p:spPr>
          <a:xfrm>
            <a:off x="5489280" y="2917800"/>
            <a:ext cx="2160000" cy="1440000"/>
          </a:xfrm>
          <a:prstGeom prst="rect">
            <a:avLst/>
          </a:prstGeom>
          <a:ln w="0">
            <a:noFill/>
          </a:ln>
        </p:spPr>
      </p:pic>
      <p:sp>
        <p:nvSpPr>
          <p:cNvPr id="585" name=""/>
          <p:cNvSpPr txBox="1"/>
          <p:nvPr/>
        </p:nvSpPr>
        <p:spPr>
          <a:xfrm>
            <a:off x="1805040" y="3034440"/>
            <a:ext cx="595440" cy="300600"/>
          </a:xfrm>
          <a:prstGeom prst="rect">
            <a:avLst/>
          </a:prstGeom>
          <a:noFill/>
          <a:ln w="0">
            <a:noFill/>
          </a:ln>
        </p:spPr>
        <p:txBody>
          <a:bodyPr lIns="90000" rIns="90000" tIns="45000" bIns="45000">
            <a:noAutofit/>
          </a:bodyPr>
          <a:p>
            <a:r>
              <a:rPr b="0" lang="es-MX" sz="1400" spc="-1" strike="noStrike">
                <a:latin typeface="Arial"/>
              </a:rPr>
              <a:t>a)</a:t>
            </a:r>
            <a:endParaRPr b="0" lang="es-MX" sz="1400" spc="-1" strike="noStrike">
              <a:latin typeface="Arial"/>
            </a:endParaRPr>
          </a:p>
        </p:txBody>
      </p:sp>
      <p:sp>
        <p:nvSpPr>
          <p:cNvPr id="586" name=""/>
          <p:cNvSpPr txBox="1"/>
          <p:nvPr/>
        </p:nvSpPr>
        <p:spPr>
          <a:xfrm>
            <a:off x="4613040" y="3034800"/>
            <a:ext cx="595440" cy="300600"/>
          </a:xfrm>
          <a:prstGeom prst="rect">
            <a:avLst/>
          </a:prstGeom>
          <a:noFill/>
          <a:ln w="0">
            <a:noFill/>
          </a:ln>
        </p:spPr>
        <p:txBody>
          <a:bodyPr lIns="90000" rIns="90000" tIns="45000" bIns="45000">
            <a:noAutofit/>
          </a:bodyPr>
          <a:p>
            <a:r>
              <a:rPr b="0" lang="es-MX" sz="1400" spc="-1" strike="noStrike">
                <a:latin typeface="Arial"/>
              </a:rPr>
              <a:t>b)</a:t>
            </a:r>
            <a:endParaRPr b="0" lang="es-MX" sz="1400" spc="-1" strike="noStrike">
              <a:latin typeface="Arial"/>
            </a:endParaRPr>
          </a:p>
        </p:txBody>
      </p:sp>
      <p:sp>
        <p:nvSpPr>
          <p:cNvPr id="587" name=""/>
          <p:cNvSpPr txBox="1"/>
          <p:nvPr/>
        </p:nvSpPr>
        <p:spPr>
          <a:xfrm>
            <a:off x="7601040" y="3035160"/>
            <a:ext cx="595440" cy="300600"/>
          </a:xfrm>
          <a:prstGeom prst="rect">
            <a:avLst/>
          </a:prstGeom>
          <a:noFill/>
          <a:ln w="0">
            <a:noFill/>
          </a:ln>
        </p:spPr>
        <p:txBody>
          <a:bodyPr lIns="90000" rIns="90000" tIns="45000" bIns="45000">
            <a:noAutofit/>
          </a:bodyPr>
          <a:p>
            <a:r>
              <a:rPr b="0" lang="es-MX" sz="1400" spc="-1" strike="noStrike">
                <a:latin typeface="Arial"/>
              </a:rPr>
              <a:t>c)</a:t>
            </a:r>
            <a:endParaRPr b="0" lang="es-MX" sz="1400" spc="-1" strike="noStrike">
              <a:latin typeface="Arial"/>
            </a:endParaRPr>
          </a:p>
        </p:txBody>
      </p:sp>
      <p:sp>
        <p:nvSpPr>
          <p:cNvPr id="588" name=""/>
          <p:cNvSpPr txBox="1"/>
          <p:nvPr/>
        </p:nvSpPr>
        <p:spPr>
          <a:xfrm>
            <a:off x="6269040" y="4331520"/>
            <a:ext cx="595440" cy="300600"/>
          </a:xfrm>
          <a:prstGeom prst="rect">
            <a:avLst/>
          </a:prstGeom>
          <a:noFill/>
          <a:ln w="0">
            <a:noFill/>
          </a:ln>
        </p:spPr>
        <p:txBody>
          <a:bodyPr lIns="90000" rIns="90000" tIns="45000" bIns="45000">
            <a:noAutofit/>
          </a:bodyPr>
          <a:p>
            <a:r>
              <a:rPr b="0" lang="es-MX" sz="1400" spc="-1" strike="noStrike">
                <a:latin typeface="Arial"/>
              </a:rPr>
              <a:t>e)</a:t>
            </a:r>
            <a:endParaRPr b="0" lang="es-MX" sz="1400" spc="-1" strike="noStrike">
              <a:latin typeface="Arial"/>
            </a:endParaRPr>
          </a:p>
        </p:txBody>
      </p:sp>
      <p:sp>
        <p:nvSpPr>
          <p:cNvPr id="589" name=""/>
          <p:cNvSpPr txBox="1"/>
          <p:nvPr/>
        </p:nvSpPr>
        <p:spPr>
          <a:xfrm>
            <a:off x="3173040" y="4331880"/>
            <a:ext cx="595440" cy="300600"/>
          </a:xfrm>
          <a:prstGeom prst="rect">
            <a:avLst/>
          </a:prstGeom>
          <a:noFill/>
          <a:ln w="0">
            <a:noFill/>
          </a:ln>
        </p:spPr>
        <p:txBody>
          <a:bodyPr lIns="90000" rIns="90000" tIns="45000" bIns="45000">
            <a:noAutofit/>
          </a:bodyPr>
          <a:p>
            <a:r>
              <a:rPr b="0" lang="es-MX" sz="1400" spc="-1" strike="noStrike">
                <a:latin typeface="Arial"/>
              </a:rPr>
              <a:t>d)</a:t>
            </a:r>
            <a:endParaRPr b="0" lang="es-MX" sz="1400" spc="-1" strike="noStrike">
              <a:latin typeface="Arial"/>
            </a:endParaRPr>
          </a:p>
        </p:txBody>
      </p:sp>
      <p:sp>
        <p:nvSpPr>
          <p:cNvPr id="590" name=""/>
          <p:cNvSpPr txBox="1"/>
          <p:nvPr/>
        </p:nvSpPr>
        <p:spPr>
          <a:xfrm>
            <a:off x="1337040" y="4584240"/>
            <a:ext cx="8022960" cy="825840"/>
          </a:xfrm>
          <a:prstGeom prst="rect">
            <a:avLst/>
          </a:prstGeom>
          <a:noFill/>
          <a:ln w="0">
            <a:noFill/>
          </a:ln>
        </p:spPr>
        <p:txBody>
          <a:bodyPr lIns="90000" rIns="90000" tIns="45000" bIns="45000">
            <a:noAutofit/>
          </a:bodyPr>
          <a:p>
            <a:pPr>
              <a:lnSpc>
                <a:spcPct val="100000"/>
              </a:lnSpc>
            </a:pPr>
            <a:r>
              <a:rPr b="0" lang="es-MX" sz="1400" spc="-1" strike="noStrike">
                <a:latin typeface="Avery light"/>
                <a:ea typeface="Microsoft YaHei"/>
              </a:rPr>
              <a:t>Fig. 28. a) reconstrucción 3D usando PSP y U-Net, b) reconstrucción 3D usando PSP y FCN32s, c) reconstrucción 3D usando PSP y Multiresolution-CNN, d) reconstrucción 3D usando PSP y Multiresolution-CNN Modified y e) reconstrucción 3D </a:t>
            </a:r>
            <a:r>
              <a:rPr b="0" lang="es-MX" sz="1400" spc="-1" strike="noStrike">
                <a:latin typeface="Avery light"/>
              </a:rPr>
              <a:t>usando PSP.</a:t>
            </a:r>
            <a:endParaRPr b="0" lang="es-MX" sz="1400" spc="-1" strike="noStrike">
              <a:latin typeface="Arial"/>
            </a:endParaRPr>
          </a:p>
          <a:p>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Title 1_33"/>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592" name="Imagen 5_36" descr=""/>
          <p:cNvPicPr/>
          <p:nvPr/>
        </p:nvPicPr>
        <p:blipFill>
          <a:blip r:embed="rId1"/>
          <a:stretch/>
        </p:blipFill>
        <p:spPr>
          <a:xfrm>
            <a:off x="0" y="780120"/>
            <a:ext cx="3483720" cy="230760"/>
          </a:xfrm>
          <a:prstGeom prst="rect">
            <a:avLst/>
          </a:prstGeom>
          <a:ln w="0">
            <a:noFill/>
          </a:ln>
        </p:spPr>
      </p:pic>
      <p:pic>
        <p:nvPicPr>
          <p:cNvPr id="593" name="Imagen 6_36" descr=""/>
          <p:cNvPicPr/>
          <p:nvPr/>
        </p:nvPicPr>
        <p:blipFill>
          <a:blip r:embed="rId2"/>
          <a:stretch/>
        </p:blipFill>
        <p:spPr>
          <a:xfrm>
            <a:off x="7171200" y="334080"/>
            <a:ext cx="2701800" cy="471960"/>
          </a:xfrm>
          <a:prstGeom prst="rect">
            <a:avLst/>
          </a:prstGeom>
          <a:ln w="0">
            <a:noFill/>
          </a:ln>
        </p:spPr>
      </p:pic>
      <p:pic>
        <p:nvPicPr>
          <p:cNvPr id="594" name="Imagen 8_35" descr=""/>
          <p:cNvPicPr/>
          <p:nvPr/>
        </p:nvPicPr>
        <p:blipFill>
          <a:blip r:embed="rId3">
            <a:alphaModFix amt="73000"/>
          </a:blip>
          <a:stretch/>
        </p:blipFill>
        <p:spPr>
          <a:xfrm flipH="1">
            <a:off x="7666200" y="4762800"/>
            <a:ext cx="2413440" cy="955800"/>
          </a:xfrm>
          <a:prstGeom prst="rect">
            <a:avLst/>
          </a:prstGeom>
          <a:ln w="0">
            <a:noFill/>
          </a:ln>
        </p:spPr>
      </p:pic>
      <p:sp>
        <p:nvSpPr>
          <p:cNvPr id="595" name="CuadroTexto 11_27"/>
          <p:cNvSpPr/>
          <p:nvPr/>
        </p:nvSpPr>
        <p:spPr>
          <a:xfrm>
            <a:off x="297360" y="988200"/>
            <a:ext cx="9524160" cy="91260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1800" spc="-1" strike="noStrike">
                <a:solidFill>
                  <a:srgbClr val="595959"/>
                </a:solidFill>
                <a:latin typeface="Avenir light"/>
              </a:rPr>
              <a:t>Inferencias realizadas con ruido cuasi/periódico completamente atenuado, en objeto simétrico se usa para obtener resultados cuantitativos mediante escalamiento desarrollado por Alfaro(Alfaro, Pedraza &amp; Aceves, 2022) con el objeto 3D original.</a:t>
            </a:r>
            <a:endParaRPr b="0" lang="es-MX" sz="1800" spc="-1" strike="noStrike">
              <a:latin typeface="Avenir light"/>
            </a:endParaRPr>
          </a:p>
        </p:txBody>
      </p:sp>
      <p:pic>
        <p:nvPicPr>
          <p:cNvPr id="596" name="" descr=""/>
          <p:cNvPicPr/>
          <p:nvPr/>
        </p:nvPicPr>
        <p:blipFill>
          <a:blip r:embed="rId4"/>
          <a:stretch/>
        </p:blipFill>
        <p:spPr>
          <a:xfrm>
            <a:off x="540000" y="2022120"/>
            <a:ext cx="1440000" cy="1440000"/>
          </a:xfrm>
          <a:prstGeom prst="rect">
            <a:avLst/>
          </a:prstGeom>
          <a:ln w="0">
            <a:noFill/>
          </a:ln>
        </p:spPr>
      </p:pic>
      <p:pic>
        <p:nvPicPr>
          <p:cNvPr id="597" name="" descr=""/>
          <p:cNvPicPr/>
          <p:nvPr/>
        </p:nvPicPr>
        <p:blipFill>
          <a:blip r:embed="rId5"/>
          <a:stretch/>
        </p:blipFill>
        <p:spPr>
          <a:xfrm>
            <a:off x="3573360" y="2000880"/>
            <a:ext cx="1440000" cy="1440000"/>
          </a:xfrm>
          <a:prstGeom prst="rect">
            <a:avLst/>
          </a:prstGeom>
          <a:ln w="0">
            <a:noFill/>
          </a:ln>
        </p:spPr>
      </p:pic>
      <p:pic>
        <p:nvPicPr>
          <p:cNvPr id="598" name="" descr=""/>
          <p:cNvPicPr/>
          <p:nvPr/>
        </p:nvPicPr>
        <p:blipFill>
          <a:blip r:embed="rId6"/>
          <a:stretch/>
        </p:blipFill>
        <p:spPr>
          <a:xfrm>
            <a:off x="6607080" y="2000880"/>
            <a:ext cx="1440000" cy="1440000"/>
          </a:xfrm>
          <a:prstGeom prst="rect">
            <a:avLst/>
          </a:prstGeom>
          <a:ln w="0">
            <a:noFill/>
          </a:ln>
        </p:spPr>
      </p:pic>
      <p:pic>
        <p:nvPicPr>
          <p:cNvPr id="599" name="" descr=""/>
          <p:cNvPicPr/>
          <p:nvPr/>
        </p:nvPicPr>
        <p:blipFill>
          <a:blip r:embed="rId7"/>
          <a:stretch/>
        </p:blipFill>
        <p:spPr>
          <a:xfrm>
            <a:off x="2056680" y="2994120"/>
            <a:ext cx="1440000" cy="1440000"/>
          </a:xfrm>
          <a:prstGeom prst="rect">
            <a:avLst/>
          </a:prstGeom>
          <a:ln w="0">
            <a:noFill/>
          </a:ln>
        </p:spPr>
      </p:pic>
      <p:pic>
        <p:nvPicPr>
          <p:cNvPr id="600" name="" descr=""/>
          <p:cNvPicPr/>
          <p:nvPr/>
        </p:nvPicPr>
        <p:blipFill>
          <a:blip r:embed="rId8"/>
          <a:stretch/>
        </p:blipFill>
        <p:spPr>
          <a:xfrm>
            <a:off x="5090400" y="2952000"/>
            <a:ext cx="1440000" cy="1440000"/>
          </a:xfrm>
          <a:prstGeom prst="rect">
            <a:avLst/>
          </a:prstGeom>
          <a:ln w="0">
            <a:noFill/>
          </a:ln>
        </p:spPr>
      </p:pic>
      <p:pic>
        <p:nvPicPr>
          <p:cNvPr id="601" name="" descr=""/>
          <p:cNvPicPr/>
          <p:nvPr/>
        </p:nvPicPr>
        <p:blipFill>
          <a:blip r:embed="rId9"/>
          <a:stretch/>
        </p:blipFill>
        <p:spPr>
          <a:xfrm>
            <a:off x="8123760" y="2916360"/>
            <a:ext cx="1440000" cy="1440000"/>
          </a:xfrm>
          <a:prstGeom prst="rect">
            <a:avLst/>
          </a:prstGeom>
          <a:ln w="0">
            <a:noFill/>
          </a:ln>
        </p:spPr>
      </p:pic>
      <p:sp>
        <p:nvSpPr>
          <p:cNvPr id="602" name=""/>
          <p:cNvSpPr txBox="1"/>
          <p:nvPr/>
        </p:nvSpPr>
        <p:spPr>
          <a:xfrm>
            <a:off x="1049040" y="3466800"/>
            <a:ext cx="595440" cy="300600"/>
          </a:xfrm>
          <a:prstGeom prst="rect">
            <a:avLst/>
          </a:prstGeom>
          <a:noFill/>
          <a:ln w="0">
            <a:noFill/>
          </a:ln>
        </p:spPr>
        <p:txBody>
          <a:bodyPr lIns="90000" rIns="90000" tIns="45000" bIns="45000">
            <a:noAutofit/>
          </a:bodyPr>
          <a:p>
            <a:r>
              <a:rPr b="0" lang="es-MX" sz="1400" spc="-1" strike="noStrike">
                <a:latin typeface="Avery light"/>
              </a:rPr>
              <a:t>a)</a:t>
            </a:r>
            <a:endParaRPr b="0" lang="es-MX" sz="1400" spc="-1" strike="noStrike">
              <a:latin typeface="Arial"/>
            </a:endParaRPr>
          </a:p>
        </p:txBody>
      </p:sp>
      <p:sp>
        <p:nvSpPr>
          <p:cNvPr id="603" name=""/>
          <p:cNvSpPr txBox="1"/>
          <p:nvPr/>
        </p:nvSpPr>
        <p:spPr>
          <a:xfrm>
            <a:off x="4109040" y="3503160"/>
            <a:ext cx="595440" cy="300600"/>
          </a:xfrm>
          <a:prstGeom prst="rect">
            <a:avLst/>
          </a:prstGeom>
          <a:noFill/>
          <a:ln w="0">
            <a:noFill/>
          </a:ln>
        </p:spPr>
        <p:txBody>
          <a:bodyPr lIns="90000" rIns="90000" tIns="45000" bIns="45000">
            <a:noAutofit/>
          </a:bodyPr>
          <a:p>
            <a:r>
              <a:rPr b="0" lang="es-MX" sz="1400" spc="-1" strike="noStrike">
                <a:latin typeface="Avery light"/>
              </a:rPr>
              <a:t>b)</a:t>
            </a:r>
            <a:endParaRPr b="0" lang="es-MX" sz="1400" spc="-1" strike="noStrike">
              <a:latin typeface="Arial"/>
            </a:endParaRPr>
          </a:p>
        </p:txBody>
      </p:sp>
      <p:sp>
        <p:nvSpPr>
          <p:cNvPr id="604" name=""/>
          <p:cNvSpPr txBox="1"/>
          <p:nvPr/>
        </p:nvSpPr>
        <p:spPr>
          <a:xfrm>
            <a:off x="7133040" y="3467520"/>
            <a:ext cx="595440" cy="300600"/>
          </a:xfrm>
          <a:prstGeom prst="rect">
            <a:avLst/>
          </a:prstGeom>
          <a:noFill/>
          <a:ln w="0">
            <a:noFill/>
          </a:ln>
        </p:spPr>
        <p:txBody>
          <a:bodyPr lIns="90000" rIns="90000" tIns="45000" bIns="45000">
            <a:noAutofit/>
          </a:bodyPr>
          <a:p>
            <a:r>
              <a:rPr b="0" lang="es-MX" sz="1400" spc="-1" strike="noStrike">
                <a:latin typeface="Avery light"/>
              </a:rPr>
              <a:t>c)</a:t>
            </a:r>
            <a:endParaRPr b="0" lang="es-MX" sz="1400" spc="-1" strike="noStrike">
              <a:latin typeface="Arial"/>
            </a:endParaRPr>
          </a:p>
        </p:txBody>
      </p:sp>
      <p:sp>
        <p:nvSpPr>
          <p:cNvPr id="605" name=""/>
          <p:cNvSpPr txBox="1"/>
          <p:nvPr/>
        </p:nvSpPr>
        <p:spPr>
          <a:xfrm>
            <a:off x="2669040" y="4439880"/>
            <a:ext cx="595440" cy="300600"/>
          </a:xfrm>
          <a:prstGeom prst="rect">
            <a:avLst/>
          </a:prstGeom>
          <a:noFill/>
          <a:ln w="0">
            <a:noFill/>
          </a:ln>
        </p:spPr>
        <p:txBody>
          <a:bodyPr lIns="90000" rIns="90000" tIns="45000" bIns="45000">
            <a:noAutofit/>
          </a:bodyPr>
          <a:p>
            <a:r>
              <a:rPr b="0" lang="es-MX" sz="1400" spc="-1" strike="noStrike">
                <a:latin typeface="Avery light"/>
              </a:rPr>
              <a:t>d)</a:t>
            </a:r>
            <a:endParaRPr b="0" lang="es-MX" sz="1400" spc="-1" strike="noStrike">
              <a:latin typeface="Arial"/>
            </a:endParaRPr>
          </a:p>
        </p:txBody>
      </p:sp>
      <p:sp>
        <p:nvSpPr>
          <p:cNvPr id="606" name=""/>
          <p:cNvSpPr txBox="1"/>
          <p:nvPr/>
        </p:nvSpPr>
        <p:spPr>
          <a:xfrm>
            <a:off x="5693040" y="4440240"/>
            <a:ext cx="595440" cy="300600"/>
          </a:xfrm>
          <a:prstGeom prst="rect">
            <a:avLst/>
          </a:prstGeom>
          <a:noFill/>
          <a:ln w="0">
            <a:noFill/>
          </a:ln>
        </p:spPr>
        <p:txBody>
          <a:bodyPr lIns="90000" rIns="90000" tIns="45000" bIns="45000">
            <a:noAutofit/>
          </a:bodyPr>
          <a:p>
            <a:r>
              <a:rPr b="0" lang="es-MX" sz="1400" spc="-1" strike="noStrike">
                <a:latin typeface="Avery light"/>
              </a:rPr>
              <a:t>e)</a:t>
            </a:r>
            <a:endParaRPr b="0" lang="es-MX" sz="1400" spc="-1" strike="noStrike">
              <a:latin typeface="Arial"/>
            </a:endParaRPr>
          </a:p>
        </p:txBody>
      </p:sp>
      <p:sp>
        <p:nvSpPr>
          <p:cNvPr id="607" name=""/>
          <p:cNvSpPr txBox="1"/>
          <p:nvPr/>
        </p:nvSpPr>
        <p:spPr>
          <a:xfrm>
            <a:off x="8681040" y="4440600"/>
            <a:ext cx="595440" cy="300600"/>
          </a:xfrm>
          <a:prstGeom prst="rect">
            <a:avLst/>
          </a:prstGeom>
          <a:noFill/>
          <a:ln w="0">
            <a:noFill/>
          </a:ln>
        </p:spPr>
        <p:txBody>
          <a:bodyPr lIns="90000" rIns="90000" tIns="45000" bIns="45000">
            <a:noAutofit/>
          </a:bodyPr>
          <a:p>
            <a:r>
              <a:rPr b="0" lang="es-MX" sz="1400" spc="-1" strike="noStrike">
                <a:latin typeface="Avery light"/>
              </a:rPr>
              <a:t>f)</a:t>
            </a:r>
            <a:endParaRPr b="0" lang="es-MX" sz="1400" spc="-1" strike="noStrike">
              <a:latin typeface="Arial"/>
            </a:endParaRPr>
          </a:p>
        </p:txBody>
      </p:sp>
      <p:sp>
        <p:nvSpPr>
          <p:cNvPr id="608" name=""/>
          <p:cNvSpPr txBox="1"/>
          <p:nvPr/>
        </p:nvSpPr>
        <p:spPr>
          <a:xfrm>
            <a:off x="509040" y="4764960"/>
            <a:ext cx="9030960" cy="626040"/>
          </a:xfrm>
          <a:prstGeom prst="rect">
            <a:avLst/>
          </a:prstGeom>
          <a:noFill/>
          <a:ln w="0">
            <a:noFill/>
          </a:ln>
        </p:spPr>
        <p:txBody>
          <a:bodyPr lIns="90000" rIns="90000" tIns="45000" bIns="45000">
            <a:noAutofit/>
          </a:bodyPr>
          <a:p>
            <a:pPr algn="just">
              <a:lnSpc>
                <a:spcPct val="100000"/>
              </a:lnSpc>
            </a:pPr>
            <a:r>
              <a:rPr b="0" lang="es-MX" sz="1400" spc="-1" strike="noStrike">
                <a:latin typeface="Avery light"/>
                <a:ea typeface="Microsoft YaHei"/>
              </a:rPr>
              <a:t>Fig. 29. a) Inferencia de modelo U-Net, b) Inferencia de modelo FCN32s, c) Inferencia de modelo Multiresolution-CNN, d) Inferencia de modelo Multiresolution-CNN Modified, e) Objeto con ruido cuasi/periódico y f) Objeto original. </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itle 1_3"/>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Introducción</a:t>
            </a:r>
            <a:endParaRPr b="0" lang="es-MX" sz="4000" spc="-1" strike="noStrike">
              <a:latin typeface="Arial"/>
            </a:endParaRPr>
          </a:p>
        </p:txBody>
      </p:sp>
      <p:pic>
        <p:nvPicPr>
          <p:cNvPr id="158" name="Imagen 5_3" descr=""/>
          <p:cNvPicPr/>
          <p:nvPr/>
        </p:nvPicPr>
        <p:blipFill>
          <a:blip r:embed="rId1"/>
          <a:stretch/>
        </p:blipFill>
        <p:spPr>
          <a:xfrm>
            <a:off x="0" y="780120"/>
            <a:ext cx="3483720" cy="230760"/>
          </a:xfrm>
          <a:prstGeom prst="rect">
            <a:avLst/>
          </a:prstGeom>
          <a:ln w="0">
            <a:noFill/>
          </a:ln>
        </p:spPr>
      </p:pic>
      <p:pic>
        <p:nvPicPr>
          <p:cNvPr id="159" name="Imagen 6_3" descr=""/>
          <p:cNvPicPr/>
          <p:nvPr/>
        </p:nvPicPr>
        <p:blipFill>
          <a:blip r:embed="rId2"/>
          <a:stretch/>
        </p:blipFill>
        <p:spPr>
          <a:xfrm>
            <a:off x="7171200" y="334080"/>
            <a:ext cx="2701800" cy="471960"/>
          </a:xfrm>
          <a:prstGeom prst="rect">
            <a:avLst/>
          </a:prstGeom>
          <a:ln w="0">
            <a:noFill/>
          </a:ln>
        </p:spPr>
      </p:pic>
      <p:pic>
        <p:nvPicPr>
          <p:cNvPr id="160" name="Imagen 8_3" descr=""/>
          <p:cNvPicPr/>
          <p:nvPr/>
        </p:nvPicPr>
        <p:blipFill>
          <a:blip r:embed="rId3">
            <a:alphaModFix amt="73000"/>
          </a:blip>
          <a:stretch/>
        </p:blipFill>
        <p:spPr>
          <a:xfrm flipH="1">
            <a:off x="7666200" y="4762800"/>
            <a:ext cx="2413440" cy="955800"/>
          </a:xfrm>
          <a:prstGeom prst="rect">
            <a:avLst/>
          </a:prstGeom>
          <a:ln w="0">
            <a:noFill/>
          </a:ln>
        </p:spPr>
      </p:pic>
      <p:sp>
        <p:nvSpPr>
          <p:cNvPr id="161" name="Marcador de texto 12_3"/>
          <p:cNvSpPr txBox="1"/>
          <p:nvPr/>
        </p:nvSpPr>
        <p:spPr>
          <a:xfrm>
            <a:off x="446400" y="1024920"/>
            <a:ext cx="9077760" cy="1103760"/>
          </a:xfrm>
          <a:prstGeom prst="rect">
            <a:avLst/>
          </a:prstGeom>
          <a:noFill/>
          <a:ln w="0">
            <a:noFill/>
          </a:ln>
        </p:spPr>
        <p:txBody>
          <a:bodyPr>
            <a:noAutofit/>
          </a:bodyPr>
          <a:p>
            <a:pPr algn="just">
              <a:lnSpc>
                <a:spcPct val="90000"/>
              </a:lnSpc>
              <a:spcBef>
                <a:spcPts val="1001"/>
              </a:spcBef>
              <a:tabLst>
                <a:tab algn="l" pos="0"/>
              </a:tabLst>
            </a:pPr>
            <a:r>
              <a:rPr b="0" lang="es-MX" sz="2400" spc="-1" strike="noStrike">
                <a:solidFill>
                  <a:srgbClr val="595959"/>
                </a:solidFill>
                <a:latin typeface="Avenir Light"/>
              </a:rPr>
              <a:t>Técnica de perfilometría de franjas(PSP) permite generar objetos 3D a partir de imágenes con proyección de franjas, pero los objetos 3D son afectados por ruido cuasi/periódico.</a:t>
            </a:r>
            <a:endParaRPr b="0" lang="es-MX" sz="2400" spc="-1" strike="noStrike">
              <a:solidFill>
                <a:srgbClr val="000000"/>
              </a:solidFill>
              <a:latin typeface="Calibri"/>
            </a:endParaRPr>
          </a:p>
        </p:txBody>
      </p:sp>
      <p:sp>
        <p:nvSpPr>
          <p:cNvPr id="162" name="CuadroTexto 11_0"/>
          <p:cNvSpPr/>
          <p:nvPr/>
        </p:nvSpPr>
        <p:spPr>
          <a:xfrm>
            <a:off x="1480680" y="4550760"/>
            <a:ext cx="42732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s-MX" sz="1400" spc="-1" strike="noStrike">
                <a:solidFill>
                  <a:srgbClr val="000000"/>
                </a:solidFill>
                <a:latin typeface="Avenir light"/>
              </a:rPr>
              <a:t>a)</a:t>
            </a:r>
            <a:r>
              <a:rPr b="0" lang="es-MX" sz="1600" spc="-1" strike="noStrike">
                <a:solidFill>
                  <a:srgbClr val="000000"/>
                </a:solidFill>
                <a:latin typeface="Avenir light"/>
              </a:rPr>
              <a:t> </a:t>
            </a:r>
            <a:endParaRPr b="0" lang="es-MX" sz="1600" spc="-1" strike="noStrike">
              <a:solidFill>
                <a:srgbClr val="000000"/>
              </a:solidFill>
              <a:latin typeface="Avenir light"/>
            </a:endParaRPr>
          </a:p>
        </p:txBody>
      </p:sp>
      <p:sp>
        <p:nvSpPr>
          <p:cNvPr id="163" name="CuadroTexto 11_1"/>
          <p:cNvSpPr/>
          <p:nvPr/>
        </p:nvSpPr>
        <p:spPr>
          <a:xfrm>
            <a:off x="112680" y="4802760"/>
            <a:ext cx="9751320" cy="3031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1400" spc="-1" strike="noStrike">
                <a:solidFill>
                  <a:srgbClr val="000000"/>
                </a:solidFill>
                <a:latin typeface="Avenir light"/>
              </a:rPr>
              <a:t>Fig. 3. a) Imagen con franjas proyectadas b) Adquisición de información 3D c) Reconstrucción del objeto en 3D</a:t>
            </a:r>
            <a:endParaRPr b="0" lang="es-MX" sz="1400" spc="-1" strike="noStrike">
              <a:solidFill>
                <a:srgbClr val="000000"/>
              </a:solidFill>
              <a:latin typeface="Avenir light"/>
            </a:endParaRPr>
          </a:p>
        </p:txBody>
      </p:sp>
      <p:sp>
        <p:nvSpPr>
          <p:cNvPr id="164" name="CuadroTexto 11_2"/>
          <p:cNvSpPr/>
          <p:nvPr/>
        </p:nvSpPr>
        <p:spPr>
          <a:xfrm>
            <a:off x="3892680" y="4586760"/>
            <a:ext cx="42732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s-MX" sz="1400" spc="-1" strike="noStrike">
                <a:solidFill>
                  <a:srgbClr val="000000"/>
                </a:solidFill>
                <a:latin typeface="Avenir light"/>
              </a:rPr>
              <a:t>b)</a:t>
            </a:r>
            <a:r>
              <a:rPr b="0" lang="es-MX" sz="1600" spc="-1" strike="noStrike">
                <a:solidFill>
                  <a:srgbClr val="000000"/>
                </a:solidFill>
                <a:latin typeface="Avenir light"/>
              </a:rPr>
              <a:t> </a:t>
            </a:r>
            <a:endParaRPr b="0" lang="es-MX" sz="1600" spc="-1" strike="noStrike">
              <a:solidFill>
                <a:srgbClr val="000000"/>
              </a:solidFill>
              <a:latin typeface="Avenir light"/>
            </a:endParaRPr>
          </a:p>
        </p:txBody>
      </p:sp>
      <p:sp>
        <p:nvSpPr>
          <p:cNvPr id="165" name="CuadroTexto 11_3"/>
          <p:cNvSpPr/>
          <p:nvPr/>
        </p:nvSpPr>
        <p:spPr>
          <a:xfrm>
            <a:off x="7348680" y="4550760"/>
            <a:ext cx="42732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s-MX" sz="1400" spc="-1" strike="noStrike">
                <a:solidFill>
                  <a:srgbClr val="000000"/>
                </a:solidFill>
                <a:latin typeface="Avenir light"/>
              </a:rPr>
              <a:t>c)</a:t>
            </a:r>
            <a:r>
              <a:rPr b="0" lang="es-MX" sz="1600" spc="-1" strike="noStrike">
                <a:solidFill>
                  <a:srgbClr val="000000"/>
                </a:solidFill>
                <a:latin typeface="Avenir light"/>
              </a:rPr>
              <a:t> </a:t>
            </a:r>
            <a:endParaRPr b="0" lang="es-MX" sz="1600" spc="-1" strike="noStrike">
              <a:solidFill>
                <a:srgbClr val="000000"/>
              </a:solidFill>
              <a:latin typeface="Avenir light"/>
            </a:endParaRPr>
          </a:p>
        </p:txBody>
      </p:sp>
      <p:pic>
        <p:nvPicPr>
          <p:cNvPr id="166" name="" descr=""/>
          <p:cNvPicPr/>
          <p:nvPr/>
        </p:nvPicPr>
        <p:blipFill>
          <a:blip r:embed="rId4"/>
          <a:stretch/>
        </p:blipFill>
        <p:spPr>
          <a:xfrm>
            <a:off x="468000" y="2340000"/>
            <a:ext cx="2296800" cy="2271600"/>
          </a:xfrm>
          <a:prstGeom prst="rect">
            <a:avLst/>
          </a:prstGeom>
          <a:ln w="0">
            <a:noFill/>
          </a:ln>
        </p:spPr>
      </p:pic>
      <p:grpSp>
        <p:nvGrpSpPr>
          <p:cNvPr id="167" name=""/>
          <p:cNvGrpSpPr/>
          <p:nvPr/>
        </p:nvGrpSpPr>
        <p:grpSpPr>
          <a:xfrm>
            <a:off x="2988000" y="2340000"/>
            <a:ext cx="3420000" cy="2268000"/>
            <a:chOff x="2988000" y="2340000"/>
            <a:chExt cx="3420000" cy="2268000"/>
          </a:xfrm>
        </p:grpSpPr>
        <p:pic>
          <p:nvPicPr>
            <p:cNvPr id="168" name="" descr=""/>
            <p:cNvPicPr/>
            <p:nvPr/>
          </p:nvPicPr>
          <p:blipFill>
            <a:blip r:embed="rId5"/>
            <a:stretch/>
          </p:blipFill>
          <p:spPr>
            <a:xfrm>
              <a:off x="2988000" y="2340000"/>
              <a:ext cx="2111040" cy="2268000"/>
            </a:xfrm>
            <a:prstGeom prst="rect">
              <a:avLst/>
            </a:prstGeom>
            <a:ln w="0">
              <a:noFill/>
            </a:ln>
          </p:spPr>
        </p:pic>
        <p:pic>
          <p:nvPicPr>
            <p:cNvPr id="169" name="" descr=""/>
            <p:cNvPicPr/>
            <p:nvPr/>
          </p:nvPicPr>
          <p:blipFill>
            <a:blip r:embed="rId6"/>
            <a:srcRect l="19941" t="39991" r="50000" b="44993"/>
            <a:stretch/>
          </p:blipFill>
          <p:spPr>
            <a:xfrm>
              <a:off x="3410280" y="3247200"/>
              <a:ext cx="633240" cy="340200"/>
            </a:xfrm>
            <a:prstGeom prst="rect">
              <a:avLst/>
            </a:prstGeom>
            <a:ln w="25200">
              <a:solidFill>
                <a:srgbClr val="c5000b"/>
              </a:solidFill>
              <a:custDash>
                <a:ds d="197000" sp="127000"/>
              </a:custDash>
              <a:round/>
            </a:ln>
          </p:spPr>
        </p:pic>
        <p:sp>
          <p:nvSpPr>
            <p:cNvPr id="170" name=""/>
            <p:cNvSpPr/>
            <p:nvPr/>
          </p:nvSpPr>
          <p:spPr>
            <a:xfrm flipV="1">
              <a:off x="3410280" y="2340000"/>
              <a:ext cx="1731240" cy="907200"/>
            </a:xfrm>
            <a:prstGeom prst="line">
              <a:avLst/>
            </a:prstGeom>
            <a:ln w="28800">
              <a:solidFill>
                <a:srgbClr val="c5000b"/>
              </a:solidFill>
              <a:round/>
            </a:ln>
          </p:spPr>
          <p:style>
            <a:lnRef idx="0"/>
            <a:fillRef idx="0"/>
            <a:effectRef idx="0"/>
            <a:fontRef idx="minor"/>
          </p:style>
        </p:sp>
        <p:sp>
          <p:nvSpPr>
            <p:cNvPr id="171" name=""/>
            <p:cNvSpPr/>
            <p:nvPr/>
          </p:nvSpPr>
          <p:spPr>
            <a:xfrm flipV="1">
              <a:off x="4043520" y="3020400"/>
              <a:ext cx="2364480" cy="567000"/>
            </a:xfrm>
            <a:prstGeom prst="line">
              <a:avLst/>
            </a:prstGeom>
            <a:ln w="28800">
              <a:solidFill>
                <a:srgbClr val="c5000b"/>
              </a:solidFill>
              <a:round/>
            </a:ln>
          </p:spPr>
          <p:style>
            <a:lnRef idx="0"/>
            <a:fillRef idx="0"/>
            <a:effectRef idx="0"/>
            <a:fontRef idx="minor"/>
          </p:style>
        </p:sp>
        <p:sp>
          <p:nvSpPr>
            <p:cNvPr id="172" name=""/>
            <p:cNvSpPr/>
            <p:nvPr/>
          </p:nvSpPr>
          <p:spPr>
            <a:xfrm flipV="1">
              <a:off x="3410280" y="3020400"/>
              <a:ext cx="1731240" cy="567000"/>
            </a:xfrm>
            <a:prstGeom prst="line">
              <a:avLst/>
            </a:prstGeom>
            <a:ln w="28800">
              <a:solidFill>
                <a:srgbClr val="c5000b"/>
              </a:solidFill>
              <a:round/>
            </a:ln>
          </p:spPr>
          <p:style>
            <a:lnRef idx="0"/>
            <a:fillRef idx="0"/>
            <a:effectRef idx="0"/>
            <a:fontRef idx="minor"/>
          </p:style>
        </p:sp>
        <p:sp>
          <p:nvSpPr>
            <p:cNvPr id="173" name=""/>
            <p:cNvSpPr/>
            <p:nvPr/>
          </p:nvSpPr>
          <p:spPr>
            <a:xfrm flipV="1">
              <a:off x="4043520" y="2340000"/>
              <a:ext cx="2364480" cy="907200"/>
            </a:xfrm>
            <a:prstGeom prst="line">
              <a:avLst/>
            </a:prstGeom>
            <a:ln w="28800">
              <a:solidFill>
                <a:srgbClr val="c5000b"/>
              </a:solidFill>
              <a:round/>
            </a:ln>
          </p:spPr>
          <p:style>
            <a:lnRef idx="0"/>
            <a:fillRef idx="0"/>
            <a:effectRef idx="0"/>
            <a:fontRef idx="minor"/>
          </p:style>
        </p:sp>
        <p:pic>
          <p:nvPicPr>
            <p:cNvPr id="174" name="" descr=""/>
            <p:cNvPicPr/>
            <p:nvPr/>
          </p:nvPicPr>
          <p:blipFill>
            <a:blip r:embed="rId7"/>
            <a:srcRect l="19941" t="39991" r="50000" b="44993"/>
            <a:stretch/>
          </p:blipFill>
          <p:spPr>
            <a:xfrm>
              <a:off x="5141160" y="2340360"/>
              <a:ext cx="1266840" cy="680040"/>
            </a:xfrm>
            <a:prstGeom prst="rect">
              <a:avLst/>
            </a:prstGeom>
            <a:ln w="25200">
              <a:solidFill>
                <a:srgbClr val="c5000b"/>
              </a:solidFill>
              <a:custDash>
                <a:ds d="197000" sp="127000"/>
              </a:custDash>
              <a:round/>
            </a:ln>
          </p:spPr>
        </p:pic>
      </p:grpSp>
      <p:grpSp>
        <p:nvGrpSpPr>
          <p:cNvPr id="175" name=""/>
          <p:cNvGrpSpPr/>
          <p:nvPr/>
        </p:nvGrpSpPr>
        <p:grpSpPr>
          <a:xfrm>
            <a:off x="6479640" y="2340000"/>
            <a:ext cx="3420000" cy="2268000"/>
            <a:chOff x="6479640" y="2340000"/>
            <a:chExt cx="3420000" cy="2268000"/>
          </a:xfrm>
        </p:grpSpPr>
        <p:pic>
          <p:nvPicPr>
            <p:cNvPr id="176" name="" descr=""/>
            <p:cNvPicPr/>
            <p:nvPr/>
          </p:nvPicPr>
          <p:blipFill>
            <a:blip r:embed="rId8"/>
            <a:stretch/>
          </p:blipFill>
          <p:spPr>
            <a:xfrm>
              <a:off x="6479640" y="2340000"/>
              <a:ext cx="2124000" cy="2268000"/>
            </a:xfrm>
            <a:prstGeom prst="rect">
              <a:avLst/>
            </a:prstGeom>
            <a:ln w="0">
              <a:noFill/>
            </a:ln>
          </p:spPr>
        </p:pic>
        <p:pic>
          <p:nvPicPr>
            <p:cNvPr id="177" name="" descr=""/>
            <p:cNvPicPr/>
            <p:nvPr/>
          </p:nvPicPr>
          <p:blipFill>
            <a:blip r:embed="rId9"/>
            <a:srcRect l="19980" t="24984" r="50000" b="60000"/>
            <a:stretch/>
          </p:blipFill>
          <p:spPr>
            <a:xfrm>
              <a:off x="6904440" y="2907000"/>
              <a:ext cx="637200" cy="339840"/>
            </a:xfrm>
            <a:prstGeom prst="rect">
              <a:avLst/>
            </a:prstGeom>
            <a:ln w="25200">
              <a:solidFill>
                <a:srgbClr val="c5000b"/>
              </a:solidFill>
              <a:custDash>
                <a:ds d="197000" sp="127000"/>
              </a:custDash>
              <a:round/>
            </a:ln>
          </p:spPr>
        </p:pic>
        <p:sp>
          <p:nvSpPr>
            <p:cNvPr id="178" name=""/>
            <p:cNvSpPr/>
            <p:nvPr/>
          </p:nvSpPr>
          <p:spPr>
            <a:xfrm flipV="1">
              <a:off x="6883200" y="2385720"/>
              <a:ext cx="1742040" cy="521280"/>
            </a:xfrm>
            <a:prstGeom prst="line">
              <a:avLst/>
            </a:prstGeom>
            <a:ln w="28800">
              <a:solidFill>
                <a:srgbClr val="c5000b"/>
              </a:solidFill>
              <a:round/>
            </a:ln>
          </p:spPr>
          <p:style>
            <a:lnRef idx="0"/>
            <a:fillRef idx="0"/>
            <a:effectRef idx="0"/>
            <a:fontRef idx="minor"/>
          </p:style>
        </p:sp>
        <p:sp>
          <p:nvSpPr>
            <p:cNvPr id="179" name=""/>
            <p:cNvSpPr/>
            <p:nvPr/>
          </p:nvSpPr>
          <p:spPr>
            <a:xfrm flipV="1">
              <a:off x="6883200" y="3066120"/>
              <a:ext cx="1742040" cy="181080"/>
            </a:xfrm>
            <a:prstGeom prst="line">
              <a:avLst/>
            </a:prstGeom>
            <a:ln w="28800">
              <a:solidFill>
                <a:srgbClr val="c5000b"/>
              </a:solidFill>
              <a:round/>
            </a:ln>
          </p:spPr>
          <p:style>
            <a:lnRef idx="0"/>
            <a:fillRef idx="0"/>
            <a:effectRef idx="0"/>
            <a:fontRef idx="minor"/>
          </p:style>
        </p:sp>
        <p:sp>
          <p:nvSpPr>
            <p:cNvPr id="180" name=""/>
            <p:cNvSpPr/>
            <p:nvPr/>
          </p:nvSpPr>
          <p:spPr>
            <a:xfrm flipV="1">
              <a:off x="7541640" y="3066120"/>
              <a:ext cx="2358000" cy="181080"/>
            </a:xfrm>
            <a:prstGeom prst="line">
              <a:avLst/>
            </a:prstGeom>
            <a:ln w="28800">
              <a:solidFill>
                <a:srgbClr val="c5000b"/>
              </a:solidFill>
              <a:round/>
            </a:ln>
          </p:spPr>
          <p:style>
            <a:lnRef idx="0"/>
            <a:fillRef idx="0"/>
            <a:effectRef idx="0"/>
            <a:fontRef idx="minor"/>
          </p:style>
        </p:sp>
        <p:sp>
          <p:nvSpPr>
            <p:cNvPr id="181" name=""/>
            <p:cNvSpPr/>
            <p:nvPr/>
          </p:nvSpPr>
          <p:spPr>
            <a:xfrm flipV="1">
              <a:off x="7541640" y="2385720"/>
              <a:ext cx="2336400" cy="521280"/>
            </a:xfrm>
            <a:prstGeom prst="line">
              <a:avLst/>
            </a:prstGeom>
            <a:ln w="28800">
              <a:solidFill>
                <a:srgbClr val="c5000b"/>
              </a:solidFill>
              <a:round/>
            </a:ln>
          </p:spPr>
          <p:style>
            <a:lnRef idx="0"/>
            <a:fillRef idx="0"/>
            <a:effectRef idx="0"/>
            <a:fontRef idx="minor"/>
          </p:style>
        </p:sp>
        <p:pic>
          <p:nvPicPr>
            <p:cNvPr id="182" name="" descr=""/>
            <p:cNvPicPr/>
            <p:nvPr/>
          </p:nvPicPr>
          <p:blipFill>
            <a:blip r:embed="rId10"/>
            <a:srcRect l="19980" t="24984" r="50000" b="60000"/>
            <a:stretch/>
          </p:blipFill>
          <p:spPr>
            <a:xfrm>
              <a:off x="8625240" y="2385720"/>
              <a:ext cx="1274400" cy="680400"/>
            </a:xfrm>
            <a:prstGeom prst="rect">
              <a:avLst/>
            </a:prstGeom>
            <a:ln w="25200">
              <a:solidFill>
                <a:srgbClr val="c5000b"/>
              </a:solidFill>
              <a:custDash>
                <a:ds d="197000" sp="127000"/>
              </a:custDash>
              <a:round/>
            </a:ln>
          </p:spPr>
        </p:pic>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Title 1_34"/>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610" name="Imagen 5_37" descr=""/>
          <p:cNvPicPr/>
          <p:nvPr/>
        </p:nvPicPr>
        <p:blipFill>
          <a:blip r:embed="rId1"/>
          <a:stretch/>
        </p:blipFill>
        <p:spPr>
          <a:xfrm>
            <a:off x="0" y="780120"/>
            <a:ext cx="3483720" cy="230760"/>
          </a:xfrm>
          <a:prstGeom prst="rect">
            <a:avLst/>
          </a:prstGeom>
          <a:ln w="0">
            <a:noFill/>
          </a:ln>
        </p:spPr>
      </p:pic>
      <p:pic>
        <p:nvPicPr>
          <p:cNvPr id="611" name="Imagen 6_37" descr=""/>
          <p:cNvPicPr/>
          <p:nvPr/>
        </p:nvPicPr>
        <p:blipFill>
          <a:blip r:embed="rId2"/>
          <a:stretch/>
        </p:blipFill>
        <p:spPr>
          <a:xfrm>
            <a:off x="7171200" y="334080"/>
            <a:ext cx="2701800" cy="471960"/>
          </a:xfrm>
          <a:prstGeom prst="rect">
            <a:avLst/>
          </a:prstGeom>
          <a:ln w="0">
            <a:noFill/>
          </a:ln>
        </p:spPr>
      </p:pic>
      <p:pic>
        <p:nvPicPr>
          <p:cNvPr id="612" name="Imagen 8_36" descr=""/>
          <p:cNvPicPr/>
          <p:nvPr/>
        </p:nvPicPr>
        <p:blipFill>
          <a:blip r:embed="rId3">
            <a:alphaModFix amt="73000"/>
          </a:blip>
          <a:stretch/>
        </p:blipFill>
        <p:spPr>
          <a:xfrm flipH="1">
            <a:off x="7666200" y="4762800"/>
            <a:ext cx="2413440" cy="955800"/>
          </a:xfrm>
          <a:prstGeom prst="rect">
            <a:avLst/>
          </a:prstGeom>
          <a:ln w="0">
            <a:noFill/>
          </a:ln>
        </p:spPr>
      </p:pic>
      <p:sp>
        <p:nvSpPr>
          <p:cNvPr id="613" name="CuadroTexto 11_28"/>
          <p:cNvSpPr/>
          <p:nvPr/>
        </p:nvSpPr>
        <p:spPr>
          <a:xfrm>
            <a:off x="297360" y="988200"/>
            <a:ext cx="9524160" cy="39456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Reconstrucciones 3D suaves y parecidos al objeto original.</a:t>
            </a:r>
            <a:endParaRPr b="0" lang="es-MX" sz="2000" spc="-1" strike="noStrike">
              <a:latin typeface="Avenir light"/>
            </a:endParaRPr>
          </a:p>
        </p:txBody>
      </p:sp>
      <p:pic>
        <p:nvPicPr>
          <p:cNvPr id="614" name="" descr=""/>
          <p:cNvPicPr/>
          <p:nvPr/>
        </p:nvPicPr>
        <p:blipFill>
          <a:blip r:embed="rId4"/>
          <a:stretch/>
        </p:blipFill>
        <p:spPr>
          <a:xfrm>
            <a:off x="263880" y="1504440"/>
            <a:ext cx="2160000" cy="1440000"/>
          </a:xfrm>
          <a:prstGeom prst="rect">
            <a:avLst/>
          </a:prstGeom>
          <a:ln w="0">
            <a:noFill/>
          </a:ln>
        </p:spPr>
      </p:pic>
      <p:pic>
        <p:nvPicPr>
          <p:cNvPr id="615" name="" descr=""/>
          <p:cNvPicPr/>
          <p:nvPr/>
        </p:nvPicPr>
        <p:blipFill>
          <a:blip r:embed="rId5"/>
          <a:stretch/>
        </p:blipFill>
        <p:spPr>
          <a:xfrm>
            <a:off x="1500840" y="3204000"/>
            <a:ext cx="2160000" cy="1440000"/>
          </a:xfrm>
          <a:prstGeom prst="rect">
            <a:avLst/>
          </a:prstGeom>
          <a:ln w="0">
            <a:noFill/>
          </a:ln>
        </p:spPr>
      </p:pic>
      <p:pic>
        <p:nvPicPr>
          <p:cNvPr id="616" name="" descr=""/>
          <p:cNvPicPr/>
          <p:nvPr/>
        </p:nvPicPr>
        <p:blipFill>
          <a:blip r:embed="rId6"/>
          <a:stretch/>
        </p:blipFill>
        <p:spPr>
          <a:xfrm>
            <a:off x="3243960" y="1481040"/>
            <a:ext cx="2160000" cy="1440000"/>
          </a:xfrm>
          <a:prstGeom prst="rect">
            <a:avLst/>
          </a:prstGeom>
          <a:ln w="0">
            <a:noFill/>
          </a:ln>
        </p:spPr>
      </p:pic>
      <p:pic>
        <p:nvPicPr>
          <p:cNvPr id="617" name="" descr=""/>
          <p:cNvPicPr/>
          <p:nvPr/>
        </p:nvPicPr>
        <p:blipFill>
          <a:blip r:embed="rId7"/>
          <a:stretch/>
        </p:blipFill>
        <p:spPr>
          <a:xfrm>
            <a:off x="6408000" y="1440000"/>
            <a:ext cx="2160000" cy="1440000"/>
          </a:xfrm>
          <a:prstGeom prst="rect">
            <a:avLst/>
          </a:prstGeom>
          <a:ln w="0">
            <a:noFill/>
          </a:ln>
        </p:spPr>
      </p:pic>
      <p:pic>
        <p:nvPicPr>
          <p:cNvPr id="618" name="" descr=""/>
          <p:cNvPicPr/>
          <p:nvPr/>
        </p:nvPicPr>
        <p:blipFill>
          <a:blip r:embed="rId8"/>
          <a:stretch/>
        </p:blipFill>
        <p:spPr>
          <a:xfrm>
            <a:off x="4312080" y="3197160"/>
            <a:ext cx="2160000" cy="1440000"/>
          </a:xfrm>
          <a:prstGeom prst="rect">
            <a:avLst/>
          </a:prstGeom>
          <a:ln w="0">
            <a:noFill/>
          </a:ln>
        </p:spPr>
      </p:pic>
      <p:pic>
        <p:nvPicPr>
          <p:cNvPr id="619" name="" descr=""/>
          <p:cNvPicPr/>
          <p:nvPr/>
        </p:nvPicPr>
        <p:blipFill>
          <a:blip r:embed="rId9"/>
          <a:stretch/>
        </p:blipFill>
        <p:spPr>
          <a:xfrm>
            <a:off x="6688080" y="3197160"/>
            <a:ext cx="2160000" cy="1440000"/>
          </a:xfrm>
          <a:prstGeom prst="rect">
            <a:avLst/>
          </a:prstGeom>
          <a:ln w="0">
            <a:noFill/>
          </a:ln>
        </p:spPr>
      </p:pic>
      <p:sp>
        <p:nvSpPr>
          <p:cNvPr id="620" name=""/>
          <p:cNvSpPr txBox="1"/>
          <p:nvPr/>
        </p:nvSpPr>
        <p:spPr>
          <a:xfrm>
            <a:off x="1049040" y="2927160"/>
            <a:ext cx="595440" cy="300600"/>
          </a:xfrm>
          <a:prstGeom prst="rect">
            <a:avLst/>
          </a:prstGeom>
          <a:noFill/>
          <a:ln w="0">
            <a:noFill/>
          </a:ln>
        </p:spPr>
        <p:txBody>
          <a:bodyPr lIns="90000" rIns="90000" tIns="45000" bIns="45000">
            <a:noAutofit/>
          </a:bodyPr>
          <a:p>
            <a:r>
              <a:rPr b="0" lang="es-MX" sz="1400" spc="-1" strike="noStrike">
                <a:latin typeface="Avery light"/>
              </a:rPr>
              <a:t>a)</a:t>
            </a:r>
            <a:endParaRPr b="0" lang="es-MX" sz="1400" spc="-1" strike="noStrike">
              <a:latin typeface="Arial"/>
            </a:endParaRPr>
          </a:p>
        </p:txBody>
      </p:sp>
      <p:sp>
        <p:nvSpPr>
          <p:cNvPr id="621" name=""/>
          <p:cNvSpPr txBox="1"/>
          <p:nvPr/>
        </p:nvSpPr>
        <p:spPr>
          <a:xfrm>
            <a:off x="4001040" y="2927520"/>
            <a:ext cx="595440" cy="300600"/>
          </a:xfrm>
          <a:prstGeom prst="rect">
            <a:avLst/>
          </a:prstGeom>
          <a:noFill/>
          <a:ln w="0">
            <a:noFill/>
          </a:ln>
        </p:spPr>
        <p:txBody>
          <a:bodyPr lIns="90000" rIns="90000" tIns="45000" bIns="45000">
            <a:noAutofit/>
          </a:bodyPr>
          <a:p>
            <a:r>
              <a:rPr b="0" lang="es-MX" sz="1400" spc="-1" strike="noStrike">
                <a:latin typeface="Avery light"/>
              </a:rPr>
              <a:t>b)</a:t>
            </a:r>
            <a:endParaRPr b="0" lang="es-MX" sz="1400" spc="-1" strike="noStrike">
              <a:latin typeface="Arial"/>
            </a:endParaRPr>
          </a:p>
        </p:txBody>
      </p:sp>
      <p:sp>
        <p:nvSpPr>
          <p:cNvPr id="622" name=""/>
          <p:cNvSpPr txBox="1"/>
          <p:nvPr/>
        </p:nvSpPr>
        <p:spPr>
          <a:xfrm>
            <a:off x="7169040" y="2927880"/>
            <a:ext cx="595440" cy="300600"/>
          </a:xfrm>
          <a:prstGeom prst="rect">
            <a:avLst/>
          </a:prstGeom>
          <a:noFill/>
          <a:ln w="0">
            <a:noFill/>
          </a:ln>
        </p:spPr>
        <p:txBody>
          <a:bodyPr lIns="90000" rIns="90000" tIns="45000" bIns="45000">
            <a:noAutofit/>
          </a:bodyPr>
          <a:p>
            <a:r>
              <a:rPr b="0" lang="es-MX" sz="1400" spc="-1" strike="noStrike">
                <a:latin typeface="Avery light"/>
              </a:rPr>
              <a:t>c)</a:t>
            </a:r>
            <a:endParaRPr b="0" lang="es-MX" sz="1400" spc="-1" strike="noStrike">
              <a:latin typeface="Arial"/>
            </a:endParaRPr>
          </a:p>
        </p:txBody>
      </p:sp>
      <p:sp>
        <p:nvSpPr>
          <p:cNvPr id="623" name=""/>
          <p:cNvSpPr txBox="1"/>
          <p:nvPr/>
        </p:nvSpPr>
        <p:spPr>
          <a:xfrm>
            <a:off x="7385040" y="4620240"/>
            <a:ext cx="595440" cy="300600"/>
          </a:xfrm>
          <a:prstGeom prst="rect">
            <a:avLst/>
          </a:prstGeom>
          <a:noFill/>
          <a:ln w="0">
            <a:noFill/>
          </a:ln>
        </p:spPr>
        <p:txBody>
          <a:bodyPr lIns="90000" rIns="90000" tIns="45000" bIns="45000">
            <a:noAutofit/>
          </a:bodyPr>
          <a:p>
            <a:r>
              <a:rPr b="0" lang="es-MX" sz="1400" spc="-1" strike="noStrike">
                <a:latin typeface="Avery light"/>
              </a:rPr>
              <a:t>f)</a:t>
            </a:r>
            <a:endParaRPr b="0" lang="es-MX" sz="1400" spc="-1" strike="noStrike">
              <a:latin typeface="Arial"/>
            </a:endParaRPr>
          </a:p>
        </p:txBody>
      </p:sp>
      <p:sp>
        <p:nvSpPr>
          <p:cNvPr id="624" name=""/>
          <p:cNvSpPr txBox="1"/>
          <p:nvPr/>
        </p:nvSpPr>
        <p:spPr>
          <a:xfrm>
            <a:off x="5081040" y="4620600"/>
            <a:ext cx="595440" cy="300600"/>
          </a:xfrm>
          <a:prstGeom prst="rect">
            <a:avLst/>
          </a:prstGeom>
          <a:noFill/>
          <a:ln w="0">
            <a:noFill/>
          </a:ln>
        </p:spPr>
        <p:txBody>
          <a:bodyPr lIns="90000" rIns="90000" tIns="45000" bIns="45000">
            <a:noAutofit/>
          </a:bodyPr>
          <a:p>
            <a:r>
              <a:rPr b="0" lang="es-MX" sz="1400" spc="-1" strike="noStrike">
                <a:latin typeface="Avery light"/>
              </a:rPr>
              <a:t>e)</a:t>
            </a:r>
            <a:endParaRPr b="0" lang="es-MX" sz="1400" spc="-1" strike="noStrike">
              <a:latin typeface="Arial"/>
            </a:endParaRPr>
          </a:p>
        </p:txBody>
      </p:sp>
      <p:sp>
        <p:nvSpPr>
          <p:cNvPr id="625" name=""/>
          <p:cNvSpPr txBox="1"/>
          <p:nvPr/>
        </p:nvSpPr>
        <p:spPr>
          <a:xfrm>
            <a:off x="2237040" y="4620960"/>
            <a:ext cx="595440" cy="300600"/>
          </a:xfrm>
          <a:prstGeom prst="rect">
            <a:avLst/>
          </a:prstGeom>
          <a:noFill/>
          <a:ln w="0">
            <a:noFill/>
          </a:ln>
        </p:spPr>
        <p:txBody>
          <a:bodyPr lIns="90000" rIns="90000" tIns="45000" bIns="45000">
            <a:noAutofit/>
          </a:bodyPr>
          <a:p>
            <a:r>
              <a:rPr b="0" lang="es-MX" sz="1400" spc="-1" strike="noStrike">
                <a:latin typeface="Avery light"/>
              </a:rPr>
              <a:t>d)</a:t>
            </a:r>
            <a:endParaRPr b="0" lang="es-MX" sz="1400" spc="-1" strike="noStrike">
              <a:latin typeface="Arial"/>
            </a:endParaRPr>
          </a:p>
        </p:txBody>
      </p:sp>
      <p:sp>
        <p:nvSpPr>
          <p:cNvPr id="626" name=""/>
          <p:cNvSpPr txBox="1"/>
          <p:nvPr/>
        </p:nvSpPr>
        <p:spPr>
          <a:xfrm>
            <a:off x="797040" y="4981320"/>
            <a:ext cx="7842960" cy="447480"/>
          </a:xfrm>
          <a:prstGeom prst="rect">
            <a:avLst/>
          </a:prstGeom>
          <a:noFill/>
          <a:ln w="0">
            <a:noFill/>
          </a:ln>
        </p:spPr>
        <p:txBody>
          <a:bodyPr lIns="90000" rIns="90000" tIns="45000" bIns="45000">
            <a:noAutofit/>
          </a:bodyPr>
          <a:p>
            <a:r>
              <a:rPr b="0" lang="es-MX" sz="1400" spc="-1" strike="noStrike">
                <a:latin typeface="Avery light"/>
              </a:rPr>
              <a:t>Fig. 30. Reconstrucciones de objetos 3D obtenidos mediante inferencia de modelos propuesto y seleccionados para comparación.</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Title 1_35"/>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628" name="Imagen 5_38" descr=""/>
          <p:cNvPicPr/>
          <p:nvPr/>
        </p:nvPicPr>
        <p:blipFill>
          <a:blip r:embed="rId1"/>
          <a:stretch/>
        </p:blipFill>
        <p:spPr>
          <a:xfrm>
            <a:off x="0" y="780120"/>
            <a:ext cx="3483720" cy="230760"/>
          </a:xfrm>
          <a:prstGeom prst="rect">
            <a:avLst/>
          </a:prstGeom>
          <a:ln w="0">
            <a:noFill/>
          </a:ln>
        </p:spPr>
      </p:pic>
      <p:pic>
        <p:nvPicPr>
          <p:cNvPr id="629" name="Imagen 6_38" descr=""/>
          <p:cNvPicPr/>
          <p:nvPr/>
        </p:nvPicPr>
        <p:blipFill>
          <a:blip r:embed="rId2"/>
          <a:stretch/>
        </p:blipFill>
        <p:spPr>
          <a:xfrm>
            <a:off x="7171200" y="334080"/>
            <a:ext cx="2701800" cy="471960"/>
          </a:xfrm>
          <a:prstGeom prst="rect">
            <a:avLst/>
          </a:prstGeom>
          <a:ln w="0">
            <a:noFill/>
          </a:ln>
        </p:spPr>
      </p:pic>
      <p:pic>
        <p:nvPicPr>
          <p:cNvPr id="630" name="Imagen 8_37" descr=""/>
          <p:cNvPicPr/>
          <p:nvPr/>
        </p:nvPicPr>
        <p:blipFill>
          <a:blip r:embed="rId3">
            <a:alphaModFix amt="73000"/>
          </a:blip>
          <a:stretch/>
        </p:blipFill>
        <p:spPr>
          <a:xfrm flipH="1">
            <a:off x="7666200" y="4762800"/>
            <a:ext cx="2413440" cy="955800"/>
          </a:xfrm>
          <a:prstGeom prst="rect">
            <a:avLst/>
          </a:prstGeom>
          <a:ln w="0">
            <a:noFill/>
          </a:ln>
        </p:spPr>
      </p:pic>
      <p:sp>
        <p:nvSpPr>
          <p:cNvPr id="631" name="CuadroTexto 11_29"/>
          <p:cNvSpPr/>
          <p:nvPr/>
        </p:nvSpPr>
        <p:spPr>
          <a:xfrm>
            <a:off x="297360" y="988200"/>
            <a:ext cx="9524160" cy="69948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Análisis de perfil permite observar la similitud entre las reconstrucciones realizadas y el objeto original, ademas de mostrar la forma reconstruida.</a:t>
            </a:r>
            <a:endParaRPr b="0" lang="es-MX" sz="2000" spc="-1" strike="noStrike">
              <a:latin typeface="Avenir light"/>
            </a:endParaRPr>
          </a:p>
        </p:txBody>
      </p:sp>
      <p:pic>
        <p:nvPicPr>
          <p:cNvPr id="632" name="" descr=""/>
          <p:cNvPicPr/>
          <p:nvPr/>
        </p:nvPicPr>
        <p:blipFill>
          <a:blip r:embed="rId4"/>
          <a:stretch/>
        </p:blipFill>
        <p:spPr>
          <a:xfrm>
            <a:off x="1980360" y="1686960"/>
            <a:ext cx="5759640" cy="3224880"/>
          </a:xfrm>
          <a:prstGeom prst="rect">
            <a:avLst/>
          </a:prstGeom>
          <a:ln w="0">
            <a:noFill/>
          </a:ln>
        </p:spPr>
      </p:pic>
      <p:sp>
        <p:nvSpPr>
          <p:cNvPr id="633" name=""/>
          <p:cNvSpPr txBox="1"/>
          <p:nvPr/>
        </p:nvSpPr>
        <p:spPr>
          <a:xfrm>
            <a:off x="797040" y="4981680"/>
            <a:ext cx="7842960" cy="447480"/>
          </a:xfrm>
          <a:prstGeom prst="rect">
            <a:avLst/>
          </a:prstGeom>
          <a:noFill/>
          <a:ln w="0">
            <a:noFill/>
          </a:ln>
        </p:spPr>
        <p:txBody>
          <a:bodyPr lIns="90000" rIns="90000" tIns="45000" bIns="45000">
            <a:noAutofit/>
          </a:bodyPr>
          <a:p>
            <a:r>
              <a:rPr b="0" lang="es-MX" sz="1400" spc="-1" strike="noStrike">
                <a:latin typeface="Avery light"/>
              </a:rPr>
              <a:t>Fig. 31. Perfiles de objetos obtenidos mediante inferencia de diferentes modelos de CNN, perfil de objeto original y perfil de objeto con ruido cuasi/periódico.</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Title 1_36"/>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635" name="Imagen 5_39" descr=""/>
          <p:cNvPicPr/>
          <p:nvPr/>
        </p:nvPicPr>
        <p:blipFill>
          <a:blip r:embed="rId1"/>
          <a:stretch/>
        </p:blipFill>
        <p:spPr>
          <a:xfrm>
            <a:off x="0" y="780120"/>
            <a:ext cx="3483720" cy="230760"/>
          </a:xfrm>
          <a:prstGeom prst="rect">
            <a:avLst/>
          </a:prstGeom>
          <a:ln w="0">
            <a:noFill/>
          </a:ln>
        </p:spPr>
      </p:pic>
      <p:pic>
        <p:nvPicPr>
          <p:cNvPr id="636" name="Imagen 6_39" descr=""/>
          <p:cNvPicPr/>
          <p:nvPr/>
        </p:nvPicPr>
        <p:blipFill>
          <a:blip r:embed="rId2"/>
          <a:stretch/>
        </p:blipFill>
        <p:spPr>
          <a:xfrm>
            <a:off x="7171200" y="334080"/>
            <a:ext cx="2701800" cy="471960"/>
          </a:xfrm>
          <a:prstGeom prst="rect">
            <a:avLst/>
          </a:prstGeom>
          <a:ln w="0">
            <a:noFill/>
          </a:ln>
        </p:spPr>
      </p:pic>
      <p:pic>
        <p:nvPicPr>
          <p:cNvPr id="637" name="Imagen 8_38" descr=""/>
          <p:cNvPicPr/>
          <p:nvPr/>
        </p:nvPicPr>
        <p:blipFill>
          <a:blip r:embed="rId3">
            <a:alphaModFix amt="73000"/>
          </a:blip>
          <a:stretch/>
        </p:blipFill>
        <p:spPr>
          <a:xfrm flipH="1">
            <a:off x="7666200" y="4762800"/>
            <a:ext cx="2413440" cy="955800"/>
          </a:xfrm>
          <a:prstGeom prst="rect">
            <a:avLst/>
          </a:prstGeom>
          <a:ln w="0">
            <a:noFill/>
          </a:ln>
        </p:spPr>
      </p:pic>
      <p:sp>
        <p:nvSpPr>
          <p:cNvPr id="638" name="CuadroTexto 11_30"/>
          <p:cNvSpPr/>
          <p:nvPr/>
        </p:nvSpPr>
        <p:spPr>
          <a:xfrm>
            <a:off x="297360" y="1024200"/>
            <a:ext cx="9524160" cy="100440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La métricas utilizadas para analizar los resultados de forma cuantitativas son el PSNR, IMMSE, SSIM y MSE proporcionados por MATLAB, los cuales se obtienen usando las siguientes formulas.</a:t>
            </a:r>
            <a:endParaRPr b="0" lang="es-MX" sz="2000" spc="-1" strike="noStrike">
              <a:latin typeface="Avenir light"/>
            </a:endParaRPr>
          </a:p>
        </p:txBody>
      </p:sp>
      <p:pic>
        <p:nvPicPr>
          <p:cNvPr id="639" name="" descr=""/>
          <p:cNvPicPr/>
          <p:nvPr/>
        </p:nvPicPr>
        <p:blipFill>
          <a:blip r:embed="rId4"/>
          <a:stretch/>
        </p:blipFill>
        <p:spPr>
          <a:xfrm>
            <a:off x="3330360" y="2160000"/>
            <a:ext cx="2609640" cy="333000"/>
          </a:xfrm>
          <a:prstGeom prst="rect">
            <a:avLst/>
          </a:prstGeom>
          <a:ln w="0">
            <a:noFill/>
          </a:ln>
        </p:spPr>
      </p:pic>
      <p:pic>
        <p:nvPicPr>
          <p:cNvPr id="640" name="" descr=""/>
          <p:cNvPicPr/>
          <p:nvPr/>
        </p:nvPicPr>
        <p:blipFill>
          <a:blip r:embed="rId5"/>
          <a:stretch/>
        </p:blipFill>
        <p:spPr>
          <a:xfrm>
            <a:off x="3330720" y="2555280"/>
            <a:ext cx="3409920" cy="294840"/>
          </a:xfrm>
          <a:prstGeom prst="rect">
            <a:avLst/>
          </a:prstGeom>
          <a:ln w="0">
            <a:noFill/>
          </a:ln>
        </p:spPr>
      </p:pic>
      <p:pic>
        <p:nvPicPr>
          <p:cNvPr id="641" name="" descr=""/>
          <p:cNvPicPr/>
          <p:nvPr/>
        </p:nvPicPr>
        <p:blipFill>
          <a:blip r:embed="rId6"/>
          <a:stretch/>
        </p:blipFill>
        <p:spPr>
          <a:xfrm>
            <a:off x="3312000" y="2778120"/>
            <a:ext cx="2295360" cy="790200"/>
          </a:xfrm>
          <a:prstGeom prst="rect">
            <a:avLst/>
          </a:prstGeom>
          <a:ln w="0">
            <a:noFill/>
          </a:ln>
        </p:spPr>
      </p:pic>
      <mc:AlternateContent>
        <mc:Choice xmlns:a14="http://schemas.microsoft.com/office/drawing/2010/main" Requires="a14">
          <p:sp>
            <p:nvSpPr>
              <p:cNvPr id="642" name=""/>
              <p:cNvSpPr txBox="1"/>
              <p:nvPr/>
            </p:nvSpPr>
            <p:spPr>
              <a:xfrm>
                <a:off x="3291120" y="3600000"/>
                <a:ext cx="2216880" cy="201240"/>
              </a:xfrm>
              <a:prstGeom prst="rect">
                <a:avLst/>
              </a:prstGeom>
            </p:spPr>
            <p:txBody>
              <a:bodyPr/>
              <a:p>
                <a14:m>
                  <m:oMath xmlns:m="http://schemas.openxmlformats.org/officeDocument/2006/math">
                    <m:r>
                      <m:t xml:space="preserve">IMMSE</m:t>
                    </m:r>
                    <m:r>
                      <m:t xml:space="preserve">=</m:t>
                    </m:r>
                    <m:f>
                      <m:fPr>
                        <m:type m:val="lin"/>
                      </m:fPr>
                      <m:num>
                        <m:sSup>
                          <m:e>
                            <m:d>
                              <m:dPr>
                                <m:begChr m:val="("/>
                                <m:endChr m:val=")"/>
                              </m:dPr>
                              <m:e>
                                <m:r>
                                  <m:t xml:space="preserve">A</m:t>
                                </m:r>
                                <m:d>
                                  <m:dPr>
                                    <m:begChr m:val="("/>
                                    <m:endChr m:val=")"/>
                                  </m:dPr>
                                  <m:e>
                                    <m:r>
                                      <m:t xml:space="preserve">:</m:t>
                                    </m:r>
                                  </m:e>
                                </m:d>
                                <m:r>
                                  <m:t xml:space="preserve">−</m:t>
                                </m:r>
                                <m:r>
                                  <m:t xml:space="preserve">B</m:t>
                                </m:r>
                                <m:d>
                                  <m:dPr>
                                    <m:begChr m:val="("/>
                                    <m:endChr m:val=")"/>
                                  </m:dPr>
                                  <m:e>
                                    <m:r>
                                      <m:t xml:space="preserve">:</m:t>
                                    </m:r>
                                  </m:e>
                                </m:d>
                              </m:e>
                            </m:d>
                          </m:e>
                          <m:sup>
                            <m:r>
                              <m:t xml:space="preserve">2</m:t>
                            </m:r>
                          </m:sup>
                        </m:sSup>
                      </m:num>
                      <m:den>
                        <m:r>
                          <m:t xml:space="preserve">numel</m:t>
                        </m:r>
                      </m:den>
                    </m:f>
                    <m:d>
                      <m:dPr>
                        <m:begChr m:val="("/>
                        <m:endChr m:val=")"/>
                      </m:dPr>
                      <m:e>
                        <m:r>
                          <m:t xml:space="preserve">A</m:t>
                        </m:r>
                      </m:e>
                    </m:d>
                  </m:oMath>
                </a14:m>
              </a:p>
            </p:txBody>
          </p:sp>
        </mc:Choice>
        <mc:Fallback/>
      </mc:AlternateContent>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Title 1_39"/>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Resultados</a:t>
            </a:r>
            <a:endParaRPr b="0" lang="es-MX" sz="4000" spc="-1" strike="noStrike">
              <a:latin typeface="Arial"/>
            </a:endParaRPr>
          </a:p>
        </p:txBody>
      </p:sp>
      <p:pic>
        <p:nvPicPr>
          <p:cNvPr id="644" name="Imagen 5_40" descr=""/>
          <p:cNvPicPr/>
          <p:nvPr/>
        </p:nvPicPr>
        <p:blipFill>
          <a:blip r:embed="rId1"/>
          <a:stretch/>
        </p:blipFill>
        <p:spPr>
          <a:xfrm>
            <a:off x="0" y="780120"/>
            <a:ext cx="3483720" cy="230760"/>
          </a:xfrm>
          <a:prstGeom prst="rect">
            <a:avLst/>
          </a:prstGeom>
          <a:ln w="0">
            <a:noFill/>
          </a:ln>
        </p:spPr>
      </p:pic>
      <p:pic>
        <p:nvPicPr>
          <p:cNvPr id="645" name="Imagen 6_40" descr=""/>
          <p:cNvPicPr/>
          <p:nvPr/>
        </p:nvPicPr>
        <p:blipFill>
          <a:blip r:embed="rId2"/>
          <a:stretch/>
        </p:blipFill>
        <p:spPr>
          <a:xfrm>
            <a:off x="7171200" y="334080"/>
            <a:ext cx="2701800" cy="471960"/>
          </a:xfrm>
          <a:prstGeom prst="rect">
            <a:avLst/>
          </a:prstGeom>
          <a:ln w="0">
            <a:noFill/>
          </a:ln>
        </p:spPr>
      </p:pic>
      <p:pic>
        <p:nvPicPr>
          <p:cNvPr id="646" name="Imagen 8_39" descr=""/>
          <p:cNvPicPr/>
          <p:nvPr/>
        </p:nvPicPr>
        <p:blipFill>
          <a:blip r:embed="rId3">
            <a:alphaModFix amt="73000"/>
          </a:blip>
          <a:stretch/>
        </p:blipFill>
        <p:spPr>
          <a:xfrm flipH="1">
            <a:off x="7666200" y="4762800"/>
            <a:ext cx="2413440" cy="955800"/>
          </a:xfrm>
          <a:prstGeom prst="rect">
            <a:avLst/>
          </a:prstGeom>
          <a:ln w="0">
            <a:noFill/>
          </a:ln>
        </p:spPr>
      </p:pic>
      <p:sp>
        <p:nvSpPr>
          <p:cNvPr id="647" name="CuadroTexto 11_31"/>
          <p:cNvSpPr/>
          <p:nvPr/>
        </p:nvSpPr>
        <p:spPr>
          <a:xfrm>
            <a:off x="297360" y="1024200"/>
            <a:ext cx="9524160" cy="69948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Los resultados cuantitativos utilizando PSNR, IMMSE, SSIM y MSE obtenidos con el objeto simétrico se muestran en la tabla .</a:t>
            </a:r>
            <a:endParaRPr b="0" lang="es-MX" sz="2000" spc="-1" strike="noStrike">
              <a:latin typeface="Avenir light"/>
            </a:endParaRPr>
          </a:p>
        </p:txBody>
      </p:sp>
      <p:pic>
        <p:nvPicPr>
          <p:cNvPr id="648" name="" descr=""/>
          <p:cNvPicPr/>
          <p:nvPr/>
        </p:nvPicPr>
        <p:blipFill>
          <a:blip r:embed="rId4"/>
          <a:stretch/>
        </p:blipFill>
        <p:spPr>
          <a:xfrm>
            <a:off x="2520000" y="1902960"/>
            <a:ext cx="6060240" cy="2237040"/>
          </a:xfrm>
          <a:prstGeom prst="rect">
            <a:avLst/>
          </a:prstGeom>
          <a:ln w="0">
            <a:noFill/>
          </a:ln>
        </p:spPr>
      </p:pic>
      <p:sp>
        <p:nvSpPr>
          <p:cNvPr id="649" name=""/>
          <p:cNvSpPr txBox="1"/>
          <p:nvPr/>
        </p:nvSpPr>
        <p:spPr>
          <a:xfrm>
            <a:off x="2604240" y="4164480"/>
            <a:ext cx="5783760" cy="620640"/>
          </a:xfrm>
          <a:prstGeom prst="rect">
            <a:avLst/>
          </a:prstGeom>
          <a:noFill/>
          <a:ln w="0">
            <a:noFill/>
          </a:ln>
        </p:spPr>
        <p:txBody>
          <a:bodyPr lIns="90000" rIns="90000" tIns="45000" bIns="45000">
            <a:noAutofit/>
          </a:bodyPr>
          <a:p>
            <a:r>
              <a:rPr b="0" lang="es-MX" sz="1400" spc="-1" strike="noStrike">
                <a:latin typeface="Avery light"/>
              </a:rPr>
              <a:t>Tabla 5. Resultados cuantitativos obtenidos de objeto simétrico</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Title 1_41"/>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31000"/>
          </a:bodyPr>
          <a:p>
            <a:pPr>
              <a:lnSpc>
                <a:spcPct val="100000"/>
              </a:lnSpc>
            </a:pPr>
            <a:r>
              <a:rPr b="1" lang="es-ES_tradnl" sz="3600" spc="-1" strike="noStrike">
                <a:solidFill>
                  <a:srgbClr val="595959"/>
                </a:solidFill>
                <a:latin typeface="Avenir Heavy"/>
              </a:rPr>
              <a:t>Conclusiones</a:t>
            </a:r>
            <a:endParaRPr b="0" lang="es-MX" sz="3600" spc="-1" strike="noStrike">
              <a:latin typeface="Arial"/>
            </a:endParaRPr>
          </a:p>
        </p:txBody>
      </p:sp>
      <p:pic>
        <p:nvPicPr>
          <p:cNvPr id="651" name="Imagen 5_42" descr=""/>
          <p:cNvPicPr/>
          <p:nvPr/>
        </p:nvPicPr>
        <p:blipFill>
          <a:blip r:embed="rId1"/>
          <a:stretch/>
        </p:blipFill>
        <p:spPr>
          <a:xfrm>
            <a:off x="0" y="780120"/>
            <a:ext cx="3483720" cy="230760"/>
          </a:xfrm>
          <a:prstGeom prst="rect">
            <a:avLst/>
          </a:prstGeom>
          <a:ln w="0">
            <a:noFill/>
          </a:ln>
        </p:spPr>
      </p:pic>
      <p:pic>
        <p:nvPicPr>
          <p:cNvPr id="652" name="Imagen 6_42" descr=""/>
          <p:cNvPicPr/>
          <p:nvPr/>
        </p:nvPicPr>
        <p:blipFill>
          <a:blip r:embed="rId2"/>
          <a:stretch/>
        </p:blipFill>
        <p:spPr>
          <a:xfrm>
            <a:off x="7171200" y="334080"/>
            <a:ext cx="2701800" cy="471960"/>
          </a:xfrm>
          <a:prstGeom prst="rect">
            <a:avLst/>
          </a:prstGeom>
          <a:ln w="0">
            <a:noFill/>
          </a:ln>
        </p:spPr>
      </p:pic>
      <p:pic>
        <p:nvPicPr>
          <p:cNvPr id="653" name="Imagen 8_41" descr=""/>
          <p:cNvPicPr/>
          <p:nvPr/>
        </p:nvPicPr>
        <p:blipFill>
          <a:blip r:embed="rId3">
            <a:alphaModFix amt="73000"/>
          </a:blip>
          <a:stretch/>
        </p:blipFill>
        <p:spPr>
          <a:xfrm flipH="1">
            <a:off x="7666200" y="4762800"/>
            <a:ext cx="2413440" cy="955800"/>
          </a:xfrm>
          <a:prstGeom prst="rect">
            <a:avLst/>
          </a:prstGeom>
          <a:ln w="0">
            <a:noFill/>
          </a:ln>
        </p:spPr>
      </p:pic>
      <p:sp>
        <p:nvSpPr>
          <p:cNvPr id="654" name="CuadroTexto 11_33"/>
          <p:cNvSpPr/>
          <p:nvPr/>
        </p:nvSpPr>
        <p:spPr>
          <a:xfrm>
            <a:off x="297360" y="1024200"/>
            <a:ext cx="9524160" cy="313884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2000" spc="-1" strike="noStrike">
                <a:solidFill>
                  <a:srgbClr val="595959"/>
                </a:solidFill>
                <a:latin typeface="Avenir light"/>
              </a:rPr>
              <a:t>Las inferencias realizadas con los modelos entrenados demuestran la capacidad de las arquitecturas seleccionadas  para atenuar ruido en imágenes como lo es el ruido cuasi/periódico adquirido con PSP ademas de las tareas que generalmente son destinadas a realizar.</a:t>
            </a:r>
            <a:endParaRPr b="0" lang="es-MX" sz="2000" spc="-1" strike="noStrike">
              <a:latin typeface="Avenir light"/>
            </a:endParaRPr>
          </a:p>
          <a:p>
            <a:pPr algn="just">
              <a:lnSpc>
                <a:spcPct val="100000"/>
              </a:lnSpc>
            </a:pPr>
            <a:endParaRPr b="0" lang="es-MX" sz="2000" spc="-1" strike="noStrike">
              <a:latin typeface="Avenir light"/>
            </a:endParaRPr>
          </a:p>
          <a:p>
            <a:pPr algn="just">
              <a:lnSpc>
                <a:spcPct val="100000"/>
              </a:lnSpc>
            </a:pPr>
            <a:r>
              <a:rPr b="0" lang="es-MX" sz="2000" spc="-1" strike="noStrike">
                <a:solidFill>
                  <a:srgbClr val="595959"/>
                </a:solidFill>
                <a:latin typeface="Avenir light"/>
              </a:rPr>
              <a:t>Por otro lado la atenuación del ruido en las imágenes adquiridas por PSP resulta en la reconstrucción de objetos 3D mas suaves y cercanos al objeto real, simplemente procesando las representaciones 2D de los objetos contaminados en menos de 1 segundo, por lo tanto consiguiendo que el uso de aprendizaje profundo ayude en el proceso de reconstrucciones 3D de objetos.</a:t>
            </a:r>
            <a:endParaRPr b="0" lang="es-MX" sz="2000" spc="-1" strike="noStrike">
              <a:latin typeface="Avenir light"/>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Title 1_46"/>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47000"/>
          </a:bodyPr>
          <a:p>
            <a:pPr algn="ctr">
              <a:lnSpc>
                <a:spcPct val="100000"/>
              </a:lnSpc>
            </a:pPr>
            <a:r>
              <a:rPr b="1" lang="es-ES_tradnl" sz="2800" spc="-1" strike="noStrike">
                <a:solidFill>
                  <a:srgbClr val="595959"/>
                </a:solidFill>
                <a:latin typeface="Avenir Heavy"/>
              </a:rPr>
              <a:t>Referencias Bibliograficas</a:t>
            </a:r>
            <a:endParaRPr b="0" lang="es-MX" sz="2800" spc="-1" strike="noStrike">
              <a:latin typeface="Arial"/>
            </a:endParaRPr>
          </a:p>
        </p:txBody>
      </p:sp>
      <p:pic>
        <p:nvPicPr>
          <p:cNvPr id="656" name="Imagen 5_47" descr=""/>
          <p:cNvPicPr/>
          <p:nvPr/>
        </p:nvPicPr>
        <p:blipFill>
          <a:blip r:embed="rId1"/>
          <a:srcRect l="65429" t="0" r="0" b="0"/>
          <a:stretch/>
        </p:blipFill>
        <p:spPr>
          <a:xfrm>
            <a:off x="0" y="780120"/>
            <a:ext cx="3483720" cy="230760"/>
          </a:xfrm>
          <a:prstGeom prst="rect">
            <a:avLst/>
          </a:prstGeom>
          <a:ln w="0">
            <a:noFill/>
          </a:ln>
        </p:spPr>
      </p:pic>
      <p:pic>
        <p:nvPicPr>
          <p:cNvPr id="657" name="Imagen 6_47" descr=""/>
          <p:cNvPicPr/>
          <p:nvPr/>
        </p:nvPicPr>
        <p:blipFill>
          <a:blip r:embed="rId2"/>
          <a:stretch/>
        </p:blipFill>
        <p:spPr>
          <a:xfrm>
            <a:off x="7171200" y="334080"/>
            <a:ext cx="2701800" cy="471960"/>
          </a:xfrm>
          <a:prstGeom prst="rect">
            <a:avLst/>
          </a:prstGeom>
          <a:ln w="0">
            <a:noFill/>
          </a:ln>
        </p:spPr>
      </p:pic>
      <p:pic>
        <p:nvPicPr>
          <p:cNvPr id="658" name="Imagen 8_46" descr=""/>
          <p:cNvPicPr/>
          <p:nvPr/>
        </p:nvPicPr>
        <p:blipFill>
          <a:blip r:embed="rId3">
            <a:alphaModFix amt="73000"/>
          </a:blip>
          <a:stretch/>
        </p:blipFill>
        <p:spPr>
          <a:xfrm flipH="1">
            <a:off x="7666200" y="4762800"/>
            <a:ext cx="2413440" cy="955800"/>
          </a:xfrm>
          <a:prstGeom prst="rect">
            <a:avLst/>
          </a:prstGeom>
          <a:ln w="0">
            <a:noFill/>
          </a:ln>
        </p:spPr>
      </p:pic>
      <p:sp>
        <p:nvSpPr>
          <p:cNvPr id="659" name=""/>
          <p:cNvSpPr txBox="1"/>
          <p:nvPr/>
        </p:nvSpPr>
        <p:spPr>
          <a:xfrm>
            <a:off x="297360" y="825480"/>
            <a:ext cx="9524160" cy="4911480"/>
          </a:xfrm>
          <a:prstGeom prst="rect">
            <a:avLst/>
          </a:prstGeom>
          <a:noFill/>
          <a:ln w="0">
            <a:noFill/>
          </a:ln>
        </p:spPr>
        <p:txBody>
          <a:bodyPr lIns="90000" rIns="90000" tIns="45000" bIns="45000">
            <a:noAutofit/>
          </a:bodyPr>
          <a:p>
            <a:pPr>
              <a:lnSpc>
                <a:spcPct val="90000"/>
              </a:lnSpc>
              <a:spcBef>
                <a:spcPts val="1001"/>
              </a:spcBef>
              <a:tabLst>
                <a:tab algn="l" pos="0"/>
              </a:tabLst>
            </a:pPr>
            <a:endParaRPr b="0" lang="es-MX" sz="18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Sun, Y., Yu, Y., and Wang, W. (2018). Moiré Photo Restoration Using Multiresolution Convolutional Neural Networks,  vol. 27, no. 8, pp. 4160-4172, Aug. 2018, doi: 10.1109/TIP.2018.2834737.</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Alvarado Escoto L.A., Ortega J.C.P., Ramos Arreguin J.M., Gorrostieta Hurtado E., Tovar Arriaga S. (2020) The Effect of Bilateral Filtering in 3D Reconstruction Using PSP. In: Mata-Rivera M.F., Zagal-Flores R., Barria-Huidobro C. (eds) Telematics and Computing. WITCOM 2020. Communications in Computer and Information Science, vol 1280. Springer, Cham. https://doi.org/10.1007/978-3-030-62554-2\_20</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Wei, Z., Wang, J., Nichol, H., Wiebe, S., Chapman, D. (2012) A median-Gaussian filtering framework for Moiré pattern noise removal from X-ray microscopy image. Micron. 43(2-3):170-6. doi: 10.1016/j.micron.2011.07.009. Epub 2011 Jul 19. PMID: 21803588; PMCID: PMC3858302.</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Varghese, J. (2016). Adaptive threshold based frequency domain filter for periodic noise reduction. Int J Electron Commun (AEÜ), http://dx.doi.org/10.1016/j.aeue.2016.10.008</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Gonzalez, C. R., Richard E. W. (2008). Digital Image Processing. Pearson Education; 4th ed. New Jersey.</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Delphine, F., Parker H. K., Boutelle G. M. (2009). Practical methods for noise removal: applications to spikes, nonstationary quasi-periodic noise, and baseline drift. Anal Chem 81:4987–94.DOI: 10.1021/ac900161x</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Fehrenbach, J. , Weiss, P.  and Lorenzo, C. (2012). "Variational Algorithms to Remove Stationary Noise: Applications to Microscopy Imaging," in IEEE Transactions on Image Processing, vol. 21, no. 10, pp. 4420-4430, 2012, doi: 10.1109/TIP.2012.2206037.</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Ji, Z., Ming, Z., Li, Q. et al. (2004). Reducing periodic noise using soft morphology filter. J. of Electron. 21, 159–162  https://doi.org/10.1007/BF02687832</a:t>
            </a:r>
            <a:endParaRPr b="0" lang="es-MX" sz="1400" spc="-1" strike="noStrike">
              <a:latin typeface="Arial"/>
            </a:endParaRPr>
          </a:p>
          <a:p>
            <a:pPr>
              <a:lnSpc>
                <a:spcPct val="90000"/>
              </a:lnSpc>
              <a:spcBef>
                <a:spcPts val="1001"/>
              </a:spcBef>
              <a:tabLst>
                <a:tab algn="l" pos="0"/>
              </a:tabLst>
            </a:pP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 </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Title 1_47"/>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47000"/>
          </a:bodyPr>
          <a:p>
            <a:pPr algn="ctr">
              <a:lnSpc>
                <a:spcPct val="100000"/>
              </a:lnSpc>
            </a:pPr>
            <a:r>
              <a:rPr b="1" lang="es-ES_tradnl" sz="2800" spc="-1" strike="noStrike">
                <a:solidFill>
                  <a:srgbClr val="595959"/>
                </a:solidFill>
                <a:latin typeface="Avenir Heavy"/>
              </a:rPr>
              <a:t>Referencias Bibliograficas</a:t>
            </a:r>
            <a:endParaRPr b="0" lang="es-MX" sz="2800" spc="-1" strike="noStrike">
              <a:latin typeface="Arial"/>
            </a:endParaRPr>
          </a:p>
        </p:txBody>
      </p:sp>
      <p:pic>
        <p:nvPicPr>
          <p:cNvPr id="661" name="Imagen 5_48" descr=""/>
          <p:cNvPicPr/>
          <p:nvPr/>
        </p:nvPicPr>
        <p:blipFill>
          <a:blip r:embed="rId1"/>
          <a:srcRect l="65429" t="0" r="0" b="0"/>
          <a:stretch/>
        </p:blipFill>
        <p:spPr>
          <a:xfrm>
            <a:off x="0" y="780120"/>
            <a:ext cx="3483720" cy="230760"/>
          </a:xfrm>
          <a:prstGeom prst="rect">
            <a:avLst/>
          </a:prstGeom>
          <a:ln w="0">
            <a:noFill/>
          </a:ln>
        </p:spPr>
      </p:pic>
      <p:pic>
        <p:nvPicPr>
          <p:cNvPr id="662" name="Imagen 6_48" descr=""/>
          <p:cNvPicPr/>
          <p:nvPr/>
        </p:nvPicPr>
        <p:blipFill>
          <a:blip r:embed="rId2"/>
          <a:stretch/>
        </p:blipFill>
        <p:spPr>
          <a:xfrm>
            <a:off x="7171200" y="334080"/>
            <a:ext cx="2701800" cy="471960"/>
          </a:xfrm>
          <a:prstGeom prst="rect">
            <a:avLst/>
          </a:prstGeom>
          <a:ln w="0">
            <a:noFill/>
          </a:ln>
        </p:spPr>
      </p:pic>
      <p:pic>
        <p:nvPicPr>
          <p:cNvPr id="663" name="Imagen 8_47" descr=""/>
          <p:cNvPicPr/>
          <p:nvPr/>
        </p:nvPicPr>
        <p:blipFill>
          <a:blip r:embed="rId3">
            <a:alphaModFix amt="73000"/>
          </a:blip>
          <a:stretch/>
        </p:blipFill>
        <p:spPr>
          <a:xfrm flipH="1">
            <a:off x="7666200" y="4762800"/>
            <a:ext cx="2413440" cy="955800"/>
          </a:xfrm>
          <a:prstGeom prst="rect">
            <a:avLst/>
          </a:prstGeom>
          <a:ln w="0">
            <a:noFill/>
          </a:ln>
        </p:spPr>
      </p:pic>
      <p:sp>
        <p:nvSpPr>
          <p:cNvPr id="664" name=""/>
          <p:cNvSpPr txBox="1"/>
          <p:nvPr/>
        </p:nvSpPr>
        <p:spPr>
          <a:xfrm>
            <a:off x="446400" y="1074960"/>
            <a:ext cx="9524160" cy="4987080"/>
          </a:xfrm>
          <a:prstGeom prst="rect">
            <a:avLst/>
          </a:prstGeom>
          <a:noFill/>
          <a:ln w="0">
            <a:noFill/>
          </a:ln>
        </p:spPr>
        <p:txBody>
          <a:bodyPr lIns="90000" rIns="90000" tIns="45000" bIns="45000">
            <a:noAutofit/>
          </a:bodyPr>
          <a:p>
            <a:pPr>
              <a:lnSpc>
                <a:spcPct val="90000"/>
              </a:lnSpc>
              <a:spcBef>
                <a:spcPts val="1001"/>
              </a:spcBef>
              <a:tabLst>
                <a:tab algn="l" pos="0"/>
              </a:tabLst>
            </a:pPr>
            <a:r>
              <a:rPr b="0" lang="es-MX" sz="1400" spc="-1" strike="noStrike">
                <a:solidFill>
                  <a:srgbClr val="595959"/>
                </a:solidFill>
                <a:latin typeface="Avenir Light"/>
              </a:rPr>
              <a:t>Rai, A. (2013). An empirical study of periodic noise filtering in Fourier domain: an introduction to novel autonomous periodic noise removal algorithms. Lap Lambert Academic Publishing.</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Srinivasan, R., Cannon, M. \&amp; White, J., (1988). Landsat Data Destriping Using Power Spectral Filtering, Opt. Eng. 27(11) 271193  https://doi.org/10.1117/12.7976791</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Lebrun, M., Colom, M., Buades, A., \&amp; Morel, J. (2012). Secrets of image denoising cuisine. Acta Numerica, 21, 475-576. doi:10.1017/S0962492912000062</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Ronneberger, O., Fischer, P. and Brox, T. (2015). U-Net: Convolutional Networks for Biomedical Image Segmentation </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Krizhevsky, A., Sutskever, I., Hinton, G.E. (2012). Imagenet classification with deep convolutional neural networks. In: NIPS. pp. 1106–1114  </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Zhang, K., Zuo, W., Gu, S. and  Zhang, L. (2017). Learning deep CNN denoiser prior for image restoration, in Proc. CVPR, pp. 3929–3938</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Milanfar, P. ( 2013).  A Tour of Modern Image Filtering: New Insights and Methods, Both Practical and Theoretical, in IEEE Signal Processing Magazine, vol. 30, no. 1, pp. 106-128, doi: 10.1109/MSP.2011.2179329.</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Zhang, K., Zuo, W., Chen, Y., Meng, D. and Zhang, L. (2017). Beyond a Gaussian denoiser: Residual learning of deep CNN for image denoising, IEEE Trans. Image Process., vol. 26, no. 7, pp. 3142–3155.</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Li, B., (2014). "High quality three-dimensional (3D) shape measurement using intensity-optimized dithering technique". Graduate Theses and Dissertations. 13678.</a:t>
            </a:r>
            <a:endParaRPr b="0" lang="es-MX" sz="1400" spc="-1" strike="noStrike">
              <a:latin typeface="Arial"/>
            </a:endParaRPr>
          </a:p>
          <a:p>
            <a:pPr>
              <a:lnSpc>
                <a:spcPct val="90000"/>
              </a:lnSpc>
              <a:spcBef>
                <a:spcPts val="1001"/>
              </a:spcBef>
              <a:tabLst>
                <a:tab algn="l" pos="0"/>
              </a:tabLst>
            </a:pPr>
            <a:endParaRPr b="0" lang="es-MX" sz="1400" spc="-1" strike="noStrike">
              <a:latin typeface="Arial"/>
            </a:endParaRPr>
          </a:p>
          <a:p>
            <a:pPr>
              <a:lnSpc>
                <a:spcPct val="90000"/>
              </a:lnSpc>
              <a:spcBef>
                <a:spcPts val="1001"/>
              </a:spcBef>
              <a:tabLst>
                <a:tab algn="l" pos="0"/>
              </a:tabLst>
            </a:pPr>
            <a:endParaRPr b="0" lang="es-MX" sz="1400" spc="-1" strike="noStrike">
              <a:latin typeface="Arial"/>
            </a:endParaRPr>
          </a:p>
          <a:p>
            <a:pPr>
              <a:lnSpc>
                <a:spcPct val="90000"/>
              </a:lnSpc>
              <a:spcBef>
                <a:spcPts val="1001"/>
              </a:spcBef>
              <a:tabLst>
                <a:tab algn="l" pos="0"/>
              </a:tabLst>
            </a:pP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 </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Title 1_48"/>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47000"/>
          </a:bodyPr>
          <a:p>
            <a:pPr algn="ctr">
              <a:lnSpc>
                <a:spcPct val="100000"/>
              </a:lnSpc>
            </a:pPr>
            <a:r>
              <a:rPr b="1" lang="es-ES_tradnl" sz="2800" spc="-1" strike="noStrike">
                <a:solidFill>
                  <a:srgbClr val="595959"/>
                </a:solidFill>
                <a:latin typeface="Avenir Heavy"/>
              </a:rPr>
              <a:t>Referencias Bibliograficas</a:t>
            </a:r>
            <a:endParaRPr b="0" lang="es-MX" sz="2800" spc="-1" strike="noStrike">
              <a:latin typeface="Arial"/>
            </a:endParaRPr>
          </a:p>
        </p:txBody>
      </p:sp>
      <p:pic>
        <p:nvPicPr>
          <p:cNvPr id="666" name="Imagen 5_49" descr=""/>
          <p:cNvPicPr/>
          <p:nvPr/>
        </p:nvPicPr>
        <p:blipFill>
          <a:blip r:embed="rId1"/>
          <a:srcRect l="65429" t="0" r="0" b="0"/>
          <a:stretch/>
        </p:blipFill>
        <p:spPr>
          <a:xfrm>
            <a:off x="0" y="780120"/>
            <a:ext cx="3483720" cy="230760"/>
          </a:xfrm>
          <a:prstGeom prst="rect">
            <a:avLst/>
          </a:prstGeom>
          <a:ln w="0">
            <a:noFill/>
          </a:ln>
        </p:spPr>
      </p:pic>
      <p:pic>
        <p:nvPicPr>
          <p:cNvPr id="667" name="Imagen 6_49" descr=""/>
          <p:cNvPicPr/>
          <p:nvPr/>
        </p:nvPicPr>
        <p:blipFill>
          <a:blip r:embed="rId2"/>
          <a:stretch/>
        </p:blipFill>
        <p:spPr>
          <a:xfrm>
            <a:off x="7171200" y="334080"/>
            <a:ext cx="2701800" cy="471960"/>
          </a:xfrm>
          <a:prstGeom prst="rect">
            <a:avLst/>
          </a:prstGeom>
          <a:ln w="0">
            <a:noFill/>
          </a:ln>
        </p:spPr>
      </p:pic>
      <p:pic>
        <p:nvPicPr>
          <p:cNvPr id="668" name="Imagen 8_48" descr=""/>
          <p:cNvPicPr/>
          <p:nvPr/>
        </p:nvPicPr>
        <p:blipFill>
          <a:blip r:embed="rId3">
            <a:alphaModFix amt="73000"/>
          </a:blip>
          <a:stretch/>
        </p:blipFill>
        <p:spPr>
          <a:xfrm flipH="1">
            <a:off x="7666200" y="4762800"/>
            <a:ext cx="2413440" cy="955800"/>
          </a:xfrm>
          <a:prstGeom prst="rect">
            <a:avLst/>
          </a:prstGeom>
          <a:ln w="0">
            <a:noFill/>
          </a:ln>
        </p:spPr>
      </p:pic>
      <p:sp>
        <p:nvSpPr>
          <p:cNvPr id="669" name=""/>
          <p:cNvSpPr txBox="1"/>
          <p:nvPr/>
        </p:nvSpPr>
        <p:spPr>
          <a:xfrm>
            <a:off x="446400" y="1038960"/>
            <a:ext cx="9524160" cy="4517280"/>
          </a:xfrm>
          <a:prstGeom prst="rect">
            <a:avLst/>
          </a:prstGeom>
          <a:noFill/>
          <a:ln w="0">
            <a:noFill/>
          </a:ln>
        </p:spPr>
        <p:txBody>
          <a:bodyPr lIns="90000" rIns="90000" tIns="45000" bIns="45000">
            <a:noAutofit/>
          </a:bodyPr>
          <a:p>
            <a:pPr>
              <a:lnSpc>
                <a:spcPct val="90000"/>
              </a:lnSpc>
              <a:spcBef>
                <a:spcPts val="1001"/>
              </a:spcBef>
              <a:tabLst>
                <a:tab algn="l" pos="0"/>
              </a:tabLst>
            </a:pPr>
            <a:r>
              <a:rPr b="0" lang="es-MX" sz="1400" spc="-1" strike="noStrike">
                <a:solidFill>
                  <a:srgbClr val="595959"/>
                </a:solidFill>
                <a:latin typeface="Avenir Light"/>
              </a:rPr>
              <a:t>https://lib.dr.iastate.edu/etd/13678</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Hanson, R. A. and Riseman, M. E., (1978) Computer Vision Sistems, Academic Press, Inc. New York.</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Liu, F. (2012). Moire Pattern Removal From Texture Images via Low-rank and Sparse Matrix Decomposition. Visual Communications and Image Processing (VCIP), 2015, pp. 1-4, doi: 10.1109/VCIP.2015.7457907</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Van der Jeught, S. (2016) Real-time structured light profilometry: A review. Optics and Lasers in Engineering 87. DOI: 10.1016/j.optlaseng.2016.01.011</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Rakesh Chowdary Machineni, Ch. R., (2020). End-to-end deep learning-based fringe projection framework for 3D profiling of objects. https://doi.org/10.1016/j.cviu.2020.103023</a:t>
            </a: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Feng, S., Chen, Q., Gu, G. (2019). Fringe pattern analysis using deep learning. Advanced Photonics, 1(2), 025001. DOI: 10.1117/1.AP.1.2.025001</a:t>
            </a:r>
            <a:endParaRPr b="0" lang="es-MX" sz="1400" spc="-1" strike="noStrike">
              <a:latin typeface="Arial"/>
            </a:endParaRPr>
          </a:p>
          <a:p>
            <a:pPr>
              <a:lnSpc>
                <a:spcPct val="90000"/>
              </a:lnSpc>
              <a:spcBef>
                <a:spcPts val="1001"/>
              </a:spcBef>
              <a:tabLst>
                <a:tab algn="l" pos="0"/>
              </a:tabLst>
            </a:pPr>
            <a:r>
              <a:rPr b="0" lang="es-MX" sz="1400" spc="-1" strike="noStrike">
                <a:solidFill>
                  <a:srgbClr val="808080"/>
                </a:solidFill>
                <a:latin typeface="Avery light"/>
              </a:rPr>
              <a:t>Russakovsky, O. (2015). ImageNet Large Scale Visual Recognition Challenge. International Journal of Computer Vision (IJCV), vol. 115, No. 3, Pag. 211-252. DOI: 10.1007/s11263-015-0816-y</a:t>
            </a:r>
            <a:endParaRPr b="0" lang="es-MX" sz="1400" spc="-1" strike="noStrike">
              <a:latin typeface="Arial"/>
            </a:endParaRPr>
          </a:p>
          <a:p>
            <a:pPr>
              <a:lnSpc>
                <a:spcPct val="90000"/>
              </a:lnSpc>
              <a:spcBef>
                <a:spcPts val="1001"/>
              </a:spcBef>
              <a:tabLst>
                <a:tab algn="l" pos="0"/>
              </a:tabLst>
            </a:pPr>
            <a:r>
              <a:rPr b="0" lang="es-MX" sz="1400" spc="-1" strike="noStrike">
                <a:solidFill>
                  <a:srgbClr val="808080"/>
                </a:solidFill>
                <a:latin typeface="Avery light"/>
              </a:rPr>
              <a:t>Larranaga P. et al. (2019). Tema 8. Redes Neuronales. Recuperado de https://www.researchgate.net/profile/Pedro\_Larranaga2/publication/268\\291232\_Tema\_8\_Redes\_Neuronales/links/55b7b5c408ae9289a08c0c68.pdf.</a:t>
            </a:r>
            <a:endParaRPr b="0" lang="es-MX" sz="1400" spc="-1" strike="noStrike">
              <a:latin typeface="Arial"/>
            </a:endParaRPr>
          </a:p>
          <a:p>
            <a:pPr>
              <a:lnSpc>
                <a:spcPct val="100000"/>
              </a:lnSpc>
              <a:tabLst>
                <a:tab algn="l" pos="0"/>
              </a:tabLst>
            </a:pPr>
            <a:r>
              <a:rPr b="0" lang="es-MX" sz="1400" spc="-1" strike="noStrike">
                <a:solidFill>
                  <a:srgbClr val="808080"/>
                </a:solidFill>
                <a:latin typeface="Avery light"/>
              </a:rPr>
              <a:t> </a:t>
            </a:r>
            <a:r>
              <a:rPr b="0" lang="es-MX" sz="1400" spc="-1" strike="noStrike">
                <a:solidFill>
                  <a:srgbClr val="808080"/>
                </a:solidFill>
                <a:latin typeface="Avery light"/>
                <a:ea typeface="NimbusRomNo9L-Regu"/>
              </a:rPr>
              <a:t>Bioucas-Dias, J., &amp; G., V. (2007). </a:t>
            </a:r>
            <a:endParaRPr b="0" lang="es-MX" sz="1400" spc="-1" strike="noStrike">
              <a:latin typeface="Arial"/>
            </a:endParaRPr>
          </a:p>
          <a:p>
            <a:pPr>
              <a:lnSpc>
                <a:spcPct val="100000"/>
              </a:lnSpc>
              <a:tabLst>
                <a:tab algn="l" pos="0"/>
              </a:tabLst>
            </a:pPr>
            <a:endParaRPr b="0" lang="es-MX" sz="1400" spc="-1" strike="noStrike">
              <a:latin typeface="Arial"/>
            </a:endParaRPr>
          </a:p>
          <a:p>
            <a:pPr>
              <a:lnSpc>
                <a:spcPct val="100000"/>
              </a:lnSpc>
              <a:tabLst>
                <a:tab algn="l" pos="0"/>
              </a:tabLst>
            </a:pPr>
            <a:r>
              <a:rPr b="0" lang="es-MX" sz="1400" spc="-1" strike="noStrike">
                <a:solidFill>
                  <a:srgbClr val="808080"/>
                </a:solidFill>
                <a:latin typeface="Avery light"/>
                <a:ea typeface="NimbusRomNo9L-Regu"/>
              </a:rPr>
              <a:t>Phase unwrapping via max flows. </a:t>
            </a:r>
            <a:r>
              <a:rPr b="0" lang="es-MX" sz="1400" spc="-1" strike="noStrike">
                <a:solidFill>
                  <a:srgbClr val="808080"/>
                </a:solidFill>
                <a:latin typeface="Avery light"/>
                <a:ea typeface="NimbusRomNo9L-ReguItal"/>
              </a:rPr>
              <a:t>Image Processing, IEEE Transactions</a:t>
            </a:r>
            <a:r>
              <a:rPr b="0" lang="es-MX" sz="1400" spc="-1" strike="noStrike">
                <a:solidFill>
                  <a:srgbClr val="808080"/>
                </a:solidFill>
                <a:latin typeface="Avery light"/>
                <a:ea typeface="NimbusRomNo9L-Regu"/>
              </a:rPr>
              <a:t>, 698-709 agregar esta bibliografia para algoritmo PUMA</a:t>
            </a:r>
            <a:endParaRPr b="0" lang="es-MX" sz="1400" spc="-1" strike="noStrike">
              <a:latin typeface="Arial"/>
            </a:endParaRPr>
          </a:p>
          <a:p>
            <a:pPr>
              <a:lnSpc>
                <a:spcPct val="90000"/>
              </a:lnSpc>
              <a:spcBef>
                <a:spcPts val="1001"/>
              </a:spcBef>
              <a:tabLst>
                <a:tab algn="l" pos="0"/>
              </a:tabLst>
            </a:pPr>
            <a:endParaRPr b="0" lang="es-MX" sz="1400" spc="-1" strike="noStrike">
              <a:latin typeface="Arial"/>
            </a:endParaRPr>
          </a:p>
          <a:p>
            <a:pPr>
              <a:lnSpc>
                <a:spcPct val="90000"/>
              </a:lnSpc>
              <a:spcBef>
                <a:spcPts val="1001"/>
              </a:spcBef>
              <a:tabLst>
                <a:tab algn="l" pos="0"/>
              </a:tabLst>
            </a:pPr>
            <a:r>
              <a:rPr b="0" lang="es-MX" sz="1400" spc="-1" strike="noStrike">
                <a:solidFill>
                  <a:srgbClr val="595959"/>
                </a:solidFill>
                <a:latin typeface="Avenir Light"/>
              </a:rPr>
              <a:t> </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Title 1_42"/>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78000"/>
          </a:bodyPr>
          <a:p>
            <a:pPr>
              <a:lnSpc>
                <a:spcPct val="100000"/>
              </a:lnSpc>
            </a:pPr>
            <a:r>
              <a:rPr b="1" lang="es-ES_tradnl" sz="4000" spc="-1" strike="noStrike">
                <a:solidFill>
                  <a:srgbClr val="595959"/>
                </a:solidFill>
                <a:latin typeface="Avenir Heavy"/>
              </a:rPr>
              <a:t>Anexos</a:t>
            </a:r>
            <a:endParaRPr b="0" lang="es-MX" sz="4000" spc="-1" strike="noStrike">
              <a:latin typeface="Arial"/>
            </a:endParaRPr>
          </a:p>
        </p:txBody>
      </p:sp>
      <p:pic>
        <p:nvPicPr>
          <p:cNvPr id="671" name="Imagen 5_43" descr=""/>
          <p:cNvPicPr/>
          <p:nvPr/>
        </p:nvPicPr>
        <p:blipFill>
          <a:blip r:embed="rId1"/>
          <a:stretch/>
        </p:blipFill>
        <p:spPr>
          <a:xfrm>
            <a:off x="0" y="780120"/>
            <a:ext cx="3483720" cy="230760"/>
          </a:xfrm>
          <a:prstGeom prst="rect">
            <a:avLst/>
          </a:prstGeom>
          <a:ln w="0">
            <a:noFill/>
          </a:ln>
        </p:spPr>
      </p:pic>
      <p:pic>
        <p:nvPicPr>
          <p:cNvPr id="672" name="Imagen 6_43" descr=""/>
          <p:cNvPicPr/>
          <p:nvPr/>
        </p:nvPicPr>
        <p:blipFill>
          <a:blip r:embed="rId2"/>
          <a:stretch/>
        </p:blipFill>
        <p:spPr>
          <a:xfrm>
            <a:off x="7171200" y="334080"/>
            <a:ext cx="2701800" cy="471960"/>
          </a:xfrm>
          <a:prstGeom prst="rect">
            <a:avLst/>
          </a:prstGeom>
          <a:ln w="0">
            <a:noFill/>
          </a:ln>
        </p:spPr>
      </p:pic>
      <p:pic>
        <p:nvPicPr>
          <p:cNvPr id="673" name="Imagen 8_42" descr=""/>
          <p:cNvPicPr/>
          <p:nvPr/>
        </p:nvPicPr>
        <p:blipFill>
          <a:blip r:embed="rId3">
            <a:alphaModFix amt="73000"/>
          </a:blip>
          <a:stretch/>
        </p:blipFill>
        <p:spPr>
          <a:xfrm flipH="1">
            <a:off x="7666200" y="4762800"/>
            <a:ext cx="2413440" cy="955800"/>
          </a:xfrm>
          <a:prstGeom prst="rect">
            <a:avLst/>
          </a:prstGeom>
          <a:ln w="0">
            <a:noFill/>
          </a:ln>
        </p:spPr>
      </p:pic>
      <p:pic>
        <p:nvPicPr>
          <p:cNvPr id="674" name="" descr=""/>
          <p:cNvPicPr/>
          <p:nvPr/>
        </p:nvPicPr>
        <p:blipFill>
          <a:blip r:embed="rId4"/>
          <a:stretch/>
        </p:blipFill>
        <p:spPr>
          <a:xfrm>
            <a:off x="2145240" y="1080000"/>
            <a:ext cx="5826960" cy="414000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Title 1_53"/>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78000"/>
          </a:bodyPr>
          <a:p>
            <a:pPr>
              <a:lnSpc>
                <a:spcPct val="100000"/>
              </a:lnSpc>
            </a:pPr>
            <a:r>
              <a:rPr b="1" lang="es-ES_tradnl" sz="4000" spc="-1" strike="noStrike">
                <a:solidFill>
                  <a:srgbClr val="595959"/>
                </a:solidFill>
                <a:latin typeface="Avenir Heavy"/>
              </a:rPr>
              <a:t>Anexos</a:t>
            </a:r>
            <a:endParaRPr b="0" lang="es-MX" sz="4000" spc="-1" strike="noStrike">
              <a:latin typeface="Arial"/>
            </a:endParaRPr>
          </a:p>
        </p:txBody>
      </p:sp>
      <p:pic>
        <p:nvPicPr>
          <p:cNvPr id="676" name="Imagen 5_53" descr=""/>
          <p:cNvPicPr/>
          <p:nvPr/>
        </p:nvPicPr>
        <p:blipFill>
          <a:blip r:embed="rId1"/>
          <a:stretch/>
        </p:blipFill>
        <p:spPr>
          <a:xfrm>
            <a:off x="0" y="780120"/>
            <a:ext cx="3483720" cy="230760"/>
          </a:xfrm>
          <a:prstGeom prst="rect">
            <a:avLst/>
          </a:prstGeom>
          <a:ln w="0">
            <a:noFill/>
          </a:ln>
        </p:spPr>
      </p:pic>
      <p:pic>
        <p:nvPicPr>
          <p:cNvPr id="677" name="Imagen 6_53" descr=""/>
          <p:cNvPicPr/>
          <p:nvPr/>
        </p:nvPicPr>
        <p:blipFill>
          <a:blip r:embed="rId2"/>
          <a:stretch/>
        </p:blipFill>
        <p:spPr>
          <a:xfrm>
            <a:off x="7171200" y="334080"/>
            <a:ext cx="2701800" cy="471960"/>
          </a:xfrm>
          <a:prstGeom prst="rect">
            <a:avLst/>
          </a:prstGeom>
          <a:ln w="0">
            <a:noFill/>
          </a:ln>
        </p:spPr>
      </p:pic>
      <p:pic>
        <p:nvPicPr>
          <p:cNvPr id="678" name="Imagen 8_52" descr=""/>
          <p:cNvPicPr/>
          <p:nvPr/>
        </p:nvPicPr>
        <p:blipFill>
          <a:blip r:embed="rId3">
            <a:alphaModFix amt="73000"/>
          </a:blip>
          <a:stretch/>
        </p:blipFill>
        <p:spPr>
          <a:xfrm flipH="1">
            <a:off x="7666200" y="4762800"/>
            <a:ext cx="2413440" cy="955800"/>
          </a:xfrm>
          <a:prstGeom prst="rect">
            <a:avLst/>
          </a:prstGeom>
          <a:ln w="0">
            <a:noFill/>
          </a:ln>
        </p:spPr>
      </p:pic>
      <p:pic>
        <p:nvPicPr>
          <p:cNvPr id="679" name="" descr=""/>
          <p:cNvPicPr/>
          <p:nvPr/>
        </p:nvPicPr>
        <p:blipFill>
          <a:blip r:embed="rId4"/>
          <a:stretch/>
        </p:blipFill>
        <p:spPr>
          <a:xfrm>
            <a:off x="2160000" y="1082880"/>
            <a:ext cx="5818680" cy="41371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itle 1_16"/>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31000"/>
          </a:bodyPr>
          <a:p>
            <a:pPr>
              <a:lnSpc>
                <a:spcPct val="100000"/>
              </a:lnSpc>
            </a:pPr>
            <a:r>
              <a:rPr b="1" lang="es-ES_tradnl" sz="3600" spc="-1" strike="noStrike">
                <a:solidFill>
                  <a:srgbClr val="595959"/>
                </a:solidFill>
                <a:latin typeface="Avenir Heavy"/>
              </a:rPr>
              <a:t>Justificación</a:t>
            </a:r>
            <a:endParaRPr b="0" lang="es-MX" sz="3600" spc="-1" strike="noStrike">
              <a:latin typeface="Arial"/>
            </a:endParaRPr>
          </a:p>
        </p:txBody>
      </p:sp>
      <p:pic>
        <p:nvPicPr>
          <p:cNvPr id="184" name="Imagen 5_4" descr=""/>
          <p:cNvPicPr/>
          <p:nvPr/>
        </p:nvPicPr>
        <p:blipFill>
          <a:blip r:embed="rId1"/>
          <a:srcRect l="65429" t="0" r="0" b="0"/>
          <a:stretch/>
        </p:blipFill>
        <p:spPr>
          <a:xfrm>
            <a:off x="0" y="780120"/>
            <a:ext cx="3483720" cy="230760"/>
          </a:xfrm>
          <a:prstGeom prst="rect">
            <a:avLst/>
          </a:prstGeom>
          <a:ln w="0">
            <a:noFill/>
          </a:ln>
        </p:spPr>
      </p:pic>
      <p:pic>
        <p:nvPicPr>
          <p:cNvPr id="185" name="Imagen 6_4" descr=""/>
          <p:cNvPicPr/>
          <p:nvPr/>
        </p:nvPicPr>
        <p:blipFill>
          <a:blip r:embed="rId2"/>
          <a:stretch/>
        </p:blipFill>
        <p:spPr>
          <a:xfrm>
            <a:off x="7171200" y="334080"/>
            <a:ext cx="2701800" cy="471960"/>
          </a:xfrm>
          <a:prstGeom prst="rect">
            <a:avLst/>
          </a:prstGeom>
          <a:ln w="0">
            <a:noFill/>
          </a:ln>
        </p:spPr>
      </p:pic>
      <p:pic>
        <p:nvPicPr>
          <p:cNvPr id="186" name="Imagen 8_4" descr=""/>
          <p:cNvPicPr/>
          <p:nvPr/>
        </p:nvPicPr>
        <p:blipFill>
          <a:blip r:embed="rId3">
            <a:alphaModFix amt="73000"/>
          </a:blip>
          <a:stretch/>
        </p:blipFill>
        <p:spPr>
          <a:xfrm flipH="1">
            <a:off x="7666200" y="4762800"/>
            <a:ext cx="2413440" cy="955800"/>
          </a:xfrm>
          <a:prstGeom prst="rect">
            <a:avLst/>
          </a:prstGeom>
          <a:ln w="0">
            <a:noFill/>
          </a:ln>
        </p:spPr>
      </p:pic>
      <p:pic>
        <p:nvPicPr>
          <p:cNvPr id="187" name="" descr=""/>
          <p:cNvPicPr/>
          <p:nvPr/>
        </p:nvPicPr>
        <p:blipFill>
          <a:blip r:embed="rId4"/>
          <a:stretch/>
        </p:blipFill>
        <p:spPr>
          <a:xfrm>
            <a:off x="4653000" y="1980000"/>
            <a:ext cx="4167000" cy="2561760"/>
          </a:xfrm>
          <a:prstGeom prst="rect">
            <a:avLst/>
          </a:prstGeom>
          <a:ln w="0">
            <a:noFill/>
          </a:ln>
        </p:spPr>
      </p:pic>
      <p:sp>
        <p:nvSpPr>
          <p:cNvPr id="188" name=""/>
          <p:cNvSpPr txBox="1"/>
          <p:nvPr/>
        </p:nvSpPr>
        <p:spPr>
          <a:xfrm>
            <a:off x="297360" y="1041480"/>
            <a:ext cx="9524160" cy="828360"/>
          </a:xfrm>
          <a:prstGeom prst="rect">
            <a:avLst/>
          </a:prstGeom>
          <a:noFill/>
          <a:ln w="0">
            <a:noFill/>
          </a:ln>
        </p:spPr>
        <p:txBody>
          <a:bodyPr lIns="90000" rIns="90000" tIns="45000" bIns="45000">
            <a:noAutofit/>
          </a:bodyPr>
          <a:p>
            <a:pPr algn="just">
              <a:lnSpc>
                <a:spcPct val="90000"/>
              </a:lnSpc>
              <a:spcBef>
                <a:spcPts val="1001"/>
              </a:spcBef>
              <a:tabLst>
                <a:tab algn="l" pos="0"/>
              </a:tabLst>
            </a:pPr>
            <a:r>
              <a:rPr b="0" lang="es-MX" sz="2800" spc="-1" strike="noStrike">
                <a:solidFill>
                  <a:srgbClr val="595959"/>
                </a:solidFill>
                <a:latin typeface="Avenir Light"/>
              </a:rPr>
              <a:t>Reconstrucción de prótesis medicas, objetos diversos, fósiles y entornos virtuales.</a:t>
            </a:r>
            <a:endParaRPr b="0" lang="es-MX" sz="2800" spc="-1" strike="noStrike">
              <a:latin typeface="Arial"/>
            </a:endParaRPr>
          </a:p>
        </p:txBody>
      </p:sp>
      <p:pic>
        <p:nvPicPr>
          <p:cNvPr id="189" name="" descr=""/>
          <p:cNvPicPr/>
          <p:nvPr/>
        </p:nvPicPr>
        <p:blipFill>
          <a:blip r:embed="rId5"/>
          <a:stretch/>
        </p:blipFill>
        <p:spPr>
          <a:xfrm>
            <a:off x="1440000" y="1980000"/>
            <a:ext cx="1800000" cy="2560680"/>
          </a:xfrm>
          <a:prstGeom prst="rect">
            <a:avLst/>
          </a:prstGeom>
          <a:ln w="0">
            <a:noFill/>
          </a:ln>
        </p:spPr>
      </p:pic>
      <p:sp>
        <p:nvSpPr>
          <p:cNvPr id="190" name=""/>
          <p:cNvSpPr txBox="1"/>
          <p:nvPr/>
        </p:nvSpPr>
        <p:spPr>
          <a:xfrm>
            <a:off x="2145240" y="4541760"/>
            <a:ext cx="484920" cy="390240"/>
          </a:xfrm>
          <a:prstGeom prst="rect">
            <a:avLst/>
          </a:prstGeom>
          <a:noFill/>
          <a:ln w="0">
            <a:noFill/>
          </a:ln>
        </p:spPr>
        <p:txBody>
          <a:bodyPr lIns="90000" rIns="90000" tIns="45000" bIns="45000">
            <a:noAutofit/>
          </a:bodyPr>
          <a:p>
            <a:r>
              <a:rPr b="0" lang="es-MX" sz="1400" spc="-1" strike="noStrike">
                <a:latin typeface="Avery light"/>
                <a:ea typeface="Microsoft YaHei"/>
              </a:rPr>
              <a:t>a)</a:t>
            </a:r>
            <a:endParaRPr b="0" lang="es-MX" sz="1400" spc="-1" strike="noStrike">
              <a:latin typeface="Arial"/>
            </a:endParaRPr>
          </a:p>
        </p:txBody>
      </p:sp>
      <p:sp>
        <p:nvSpPr>
          <p:cNvPr id="191" name=""/>
          <p:cNvSpPr txBox="1"/>
          <p:nvPr/>
        </p:nvSpPr>
        <p:spPr>
          <a:xfrm>
            <a:off x="6717600" y="4541760"/>
            <a:ext cx="484920" cy="390240"/>
          </a:xfrm>
          <a:prstGeom prst="rect">
            <a:avLst/>
          </a:prstGeom>
          <a:noFill/>
          <a:ln w="0">
            <a:noFill/>
          </a:ln>
        </p:spPr>
        <p:txBody>
          <a:bodyPr lIns="90000" rIns="90000" tIns="45000" bIns="45000">
            <a:noAutofit/>
          </a:bodyPr>
          <a:p>
            <a:r>
              <a:rPr b="0" lang="es-MX" sz="1400" spc="-1" strike="noStrike">
                <a:latin typeface="Avery light"/>
                <a:ea typeface="Microsoft YaHei"/>
              </a:rPr>
              <a:t>b)</a:t>
            </a:r>
            <a:endParaRPr b="0" lang="es-MX" sz="1400" spc="-1" strike="noStrike">
              <a:latin typeface="Arial"/>
            </a:endParaRPr>
          </a:p>
        </p:txBody>
      </p:sp>
      <p:sp>
        <p:nvSpPr>
          <p:cNvPr id="192" name=""/>
          <p:cNvSpPr txBox="1"/>
          <p:nvPr/>
        </p:nvSpPr>
        <p:spPr>
          <a:xfrm>
            <a:off x="1425960" y="4721760"/>
            <a:ext cx="7214040" cy="495720"/>
          </a:xfrm>
          <a:prstGeom prst="rect">
            <a:avLst/>
          </a:prstGeom>
          <a:noFill/>
          <a:ln w="0">
            <a:noFill/>
          </a:ln>
        </p:spPr>
        <p:txBody>
          <a:bodyPr lIns="90000" rIns="90000" tIns="45000" bIns="45000">
            <a:noAutofit/>
          </a:bodyPr>
          <a:p>
            <a:r>
              <a:rPr b="0" lang="es-MX" sz="1400" spc="-1" strike="noStrike">
                <a:latin typeface="Avery light"/>
                <a:ea typeface="Microsoft YaHei"/>
              </a:rPr>
              <a:t>Fig. 4. a) modelo de prótesis dental reconstruida en 3D, b) modelización virtual de entornos.</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Title 1_45"/>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2800" spc="-1" strike="noStrike">
                <a:solidFill>
                  <a:srgbClr val="595959"/>
                </a:solidFill>
                <a:latin typeface="Avenir Heavy"/>
              </a:rPr>
              <a:t>Anexos</a:t>
            </a:r>
            <a:endParaRPr b="0" lang="es-MX" sz="2800" spc="-1" strike="noStrike">
              <a:latin typeface="Arial"/>
            </a:endParaRPr>
          </a:p>
        </p:txBody>
      </p:sp>
      <p:pic>
        <p:nvPicPr>
          <p:cNvPr id="681" name="Imagen 5_46" descr=""/>
          <p:cNvPicPr/>
          <p:nvPr/>
        </p:nvPicPr>
        <p:blipFill>
          <a:blip r:embed="rId1"/>
          <a:srcRect l="65429" t="0" r="0" b="0"/>
          <a:stretch/>
        </p:blipFill>
        <p:spPr>
          <a:xfrm>
            <a:off x="0" y="780120"/>
            <a:ext cx="3483720" cy="230760"/>
          </a:xfrm>
          <a:prstGeom prst="rect">
            <a:avLst/>
          </a:prstGeom>
          <a:ln w="0">
            <a:noFill/>
          </a:ln>
        </p:spPr>
      </p:pic>
      <p:pic>
        <p:nvPicPr>
          <p:cNvPr id="682" name="Imagen 6_46" descr=""/>
          <p:cNvPicPr/>
          <p:nvPr/>
        </p:nvPicPr>
        <p:blipFill>
          <a:blip r:embed="rId2"/>
          <a:stretch/>
        </p:blipFill>
        <p:spPr>
          <a:xfrm>
            <a:off x="7171200" y="334080"/>
            <a:ext cx="2701800" cy="471960"/>
          </a:xfrm>
          <a:prstGeom prst="rect">
            <a:avLst/>
          </a:prstGeom>
          <a:ln w="0">
            <a:noFill/>
          </a:ln>
        </p:spPr>
      </p:pic>
      <p:pic>
        <p:nvPicPr>
          <p:cNvPr id="683" name="Imagen 8_45" descr=""/>
          <p:cNvPicPr/>
          <p:nvPr/>
        </p:nvPicPr>
        <p:blipFill>
          <a:blip r:embed="rId3">
            <a:alphaModFix amt="73000"/>
          </a:blip>
          <a:stretch/>
        </p:blipFill>
        <p:spPr>
          <a:xfrm flipH="1">
            <a:off x="7666200" y="4762800"/>
            <a:ext cx="2413440" cy="955800"/>
          </a:xfrm>
          <a:prstGeom prst="rect">
            <a:avLst/>
          </a:prstGeom>
          <a:ln w="0">
            <a:noFill/>
          </a:ln>
        </p:spPr>
      </p:pic>
      <p:sp>
        <p:nvSpPr>
          <p:cNvPr id="684" name=""/>
          <p:cNvSpPr txBox="1"/>
          <p:nvPr/>
        </p:nvSpPr>
        <p:spPr>
          <a:xfrm>
            <a:off x="446400" y="1010520"/>
            <a:ext cx="9524160" cy="828360"/>
          </a:xfrm>
          <a:prstGeom prst="rect">
            <a:avLst/>
          </a:prstGeom>
          <a:noFill/>
          <a:ln w="0">
            <a:noFill/>
          </a:ln>
        </p:spPr>
        <p:txBody>
          <a:bodyPr lIns="90000" rIns="90000" tIns="45000" bIns="45000">
            <a:noAutofit/>
          </a:bodyPr>
          <a:p>
            <a:pPr>
              <a:lnSpc>
                <a:spcPct val="90000"/>
              </a:lnSpc>
              <a:spcBef>
                <a:spcPts val="1001"/>
              </a:spcBef>
              <a:tabLst>
                <a:tab algn="l" pos="0"/>
              </a:tabLst>
            </a:pPr>
            <a:r>
              <a:rPr b="0" lang="es-MX" sz="2800" spc="-1" strike="noStrike">
                <a:solidFill>
                  <a:srgbClr val="595959"/>
                </a:solidFill>
                <a:latin typeface="Avenir Light"/>
              </a:rPr>
              <a:t>Constancias de ingles. </a:t>
            </a:r>
            <a:endParaRPr b="0" lang="es-MX" sz="2800" spc="-1" strike="noStrike">
              <a:latin typeface="Arial"/>
            </a:endParaRPr>
          </a:p>
        </p:txBody>
      </p:sp>
      <p:pic>
        <p:nvPicPr>
          <p:cNvPr id="685" name="" descr=""/>
          <p:cNvPicPr/>
          <p:nvPr/>
        </p:nvPicPr>
        <p:blipFill>
          <a:blip r:embed="rId4"/>
          <a:stretch/>
        </p:blipFill>
        <p:spPr>
          <a:xfrm>
            <a:off x="1525680" y="1641600"/>
            <a:ext cx="2988720" cy="3775320"/>
          </a:xfrm>
          <a:prstGeom prst="rect">
            <a:avLst/>
          </a:prstGeom>
          <a:ln w="0">
            <a:noFill/>
          </a:ln>
        </p:spPr>
      </p:pic>
      <p:pic>
        <p:nvPicPr>
          <p:cNvPr id="686" name="" descr=""/>
          <p:cNvPicPr/>
          <p:nvPr/>
        </p:nvPicPr>
        <p:blipFill>
          <a:blip r:embed="rId5"/>
          <a:stretch/>
        </p:blipFill>
        <p:spPr>
          <a:xfrm>
            <a:off x="4762080" y="1465200"/>
            <a:ext cx="2976480" cy="39492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Title 1_50"/>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2800" spc="-1" strike="noStrike">
                <a:solidFill>
                  <a:srgbClr val="595959"/>
                </a:solidFill>
                <a:latin typeface="Avenir Heavy"/>
              </a:rPr>
              <a:t>Anexos</a:t>
            </a:r>
            <a:endParaRPr b="0" lang="es-MX" sz="2800" spc="-1" strike="noStrike">
              <a:latin typeface="Arial"/>
            </a:endParaRPr>
          </a:p>
        </p:txBody>
      </p:sp>
      <p:pic>
        <p:nvPicPr>
          <p:cNvPr id="688" name="Imagen 5_50" descr=""/>
          <p:cNvPicPr/>
          <p:nvPr/>
        </p:nvPicPr>
        <p:blipFill>
          <a:blip r:embed="rId1"/>
          <a:srcRect l="65429" t="0" r="0" b="0"/>
          <a:stretch/>
        </p:blipFill>
        <p:spPr>
          <a:xfrm>
            <a:off x="0" y="780120"/>
            <a:ext cx="3483720" cy="230760"/>
          </a:xfrm>
          <a:prstGeom prst="rect">
            <a:avLst/>
          </a:prstGeom>
          <a:ln w="0">
            <a:noFill/>
          </a:ln>
        </p:spPr>
      </p:pic>
      <p:pic>
        <p:nvPicPr>
          <p:cNvPr id="689" name="Imagen 6_50" descr=""/>
          <p:cNvPicPr/>
          <p:nvPr/>
        </p:nvPicPr>
        <p:blipFill>
          <a:blip r:embed="rId2"/>
          <a:stretch/>
        </p:blipFill>
        <p:spPr>
          <a:xfrm>
            <a:off x="7171200" y="334080"/>
            <a:ext cx="2701800" cy="471960"/>
          </a:xfrm>
          <a:prstGeom prst="rect">
            <a:avLst/>
          </a:prstGeom>
          <a:ln w="0">
            <a:noFill/>
          </a:ln>
        </p:spPr>
      </p:pic>
      <p:pic>
        <p:nvPicPr>
          <p:cNvPr id="690" name="Imagen 8_49" descr=""/>
          <p:cNvPicPr/>
          <p:nvPr/>
        </p:nvPicPr>
        <p:blipFill>
          <a:blip r:embed="rId3">
            <a:alphaModFix amt="73000"/>
          </a:blip>
          <a:stretch/>
        </p:blipFill>
        <p:spPr>
          <a:xfrm flipH="1">
            <a:off x="7666200" y="4762800"/>
            <a:ext cx="2413440" cy="955800"/>
          </a:xfrm>
          <a:prstGeom prst="rect">
            <a:avLst/>
          </a:prstGeom>
          <a:ln w="0">
            <a:noFill/>
          </a:ln>
        </p:spPr>
      </p:pic>
      <p:sp>
        <p:nvSpPr>
          <p:cNvPr id="691" name=""/>
          <p:cNvSpPr txBox="1"/>
          <p:nvPr/>
        </p:nvSpPr>
        <p:spPr>
          <a:xfrm>
            <a:off x="446400" y="1010520"/>
            <a:ext cx="9524160" cy="828360"/>
          </a:xfrm>
          <a:prstGeom prst="rect">
            <a:avLst/>
          </a:prstGeom>
          <a:noFill/>
          <a:ln w="0">
            <a:noFill/>
          </a:ln>
        </p:spPr>
        <p:txBody>
          <a:bodyPr lIns="90000" rIns="90000" tIns="45000" bIns="45000">
            <a:noAutofit/>
          </a:bodyPr>
          <a:p>
            <a:pPr>
              <a:lnSpc>
                <a:spcPct val="90000"/>
              </a:lnSpc>
              <a:spcBef>
                <a:spcPts val="1001"/>
              </a:spcBef>
              <a:tabLst>
                <a:tab algn="l" pos="0"/>
              </a:tabLst>
            </a:pPr>
            <a:r>
              <a:rPr b="0" lang="es-MX" sz="2600" spc="-1" strike="noStrike">
                <a:solidFill>
                  <a:srgbClr val="595959"/>
                </a:solidFill>
                <a:latin typeface="Avenir Light"/>
              </a:rPr>
              <a:t>Registro de protocolo de investigación </a:t>
            </a:r>
            <a:endParaRPr b="0" lang="es-MX" sz="2600" spc="-1" strike="noStrike">
              <a:latin typeface="Arial"/>
            </a:endParaRPr>
          </a:p>
        </p:txBody>
      </p:sp>
      <p:pic>
        <p:nvPicPr>
          <p:cNvPr id="692" name="" descr=""/>
          <p:cNvPicPr/>
          <p:nvPr/>
        </p:nvPicPr>
        <p:blipFill>
          <a:blip r:embed="rId4"/>
          <a:srcRect l="29375" t="11601" r="29281" b="0"/>
          <a:stretch/>
        </p:blipFill>
        <p:spPr>
          <a:xfrm>
            <a:off x="2976120" y="1487880"/>
            <a:ext cx="3322440" cy="399636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Title 1_51"/>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2800" spc="-1" strike="noStrike">
                <a:solidFill>
                  <a:srgbClr val="595959"/>
                </a:solidFill>
                <a:latin typeface="Avenir Heavy"/>
              </a:rPr>
              <a:t>Anexos</a:t>
            </a:r>
            <a:endParaRPr b="0" lang="es-MX" sz="2800" spc="-1" strike="noStrike">
              <a:latin typeface="Arial"/>
            </a:endParaRPr>
          </a:p>
        </p:txBody>
      </p:sp>
      <p:pic>
        <p:nvPicPr>
          <p:cNvPr id="694" name="Imagen 5_51" descr=""/>
          <p:cNvPicPr/>
          <p:nvPr/>
        </p:nvPicPr>
        <p:blipFill>
          <a:blip r:embed="rId1"/>
          <a:srcRect l="65429" t="0" r="0" b="0"/>
          <a:stretch/>
        </p:blipFill>
        <p:spPr>
          <a:xfrm>
            <a:off x="0" y="780120"/>
            <a:ext cx="3483720" cy="230760"/>
          </a:xfrm>
          <a:prstGeom prst="rect">
            <a:avLst/>
          </a:prstGeom>
          <a:ln w="0">
            <a:noFill/>
          </a:ln>
        </p:spPr>
      </p:pic>
      <p:pic>
        <p:nvPicPr>
          <p:cNvPr id="695" name="Imagen 6_51" descr=""/>
          <p:cNvPicPr/>
          <p:nvPr/>
        </p:nvPicPr>
        <p:blipFill>
          <a:blip r:embed="rId2"/>
          <a:stretch/>
        </p:blipFill>
        <p:spPr>
          <a:xfrm>
            <a:off x="7171200" y="334080"/>
            <a:ext cx="2701800" cy="471960"/>
          </a:xfrm>
          <a:prstGeom prst="rect">
            <a:avLst/>
          </a:prstGeom>
          <a:ln w="0">
            <a:noFill/>
          </a:ln>
        </p:spPr>
      </p:pic>
      <p:pic>
        <p:nvPicPr>
          <p:cNvPr id="696" name="Imagen 8_50" descr=""/>
          <p:cNvPicPr/>
          <p:nvPr/>
        </p:nvPicPr>
        <p:blipFill>
          <a:blip r:embed="rId3">
            <a:alphaModFix amt="73000"/>
          </a:blip>
          <a:stretch/>
        </p:blipFill>
        <p:spPr>
          <a:xfrm flipH="1">
            <a:off x="7666200" y="4762800"/>
            <a:ext cx="2413440" cy="955800"/>
          </a:xfrm>
          <a:prstGeom prst="rect">
            <a:avLst/>
          </a:prstGeom>
          <a:ln w="0">
            <a:noFill/>
          </a:ln>
        </p:spPr>
      </p:pic>
      <p:sp>
        <p:nvSpPr>
          <p:cNvPr id="697" name=""/>
          <p:cNvSpPr txBox="1"/>
          <p:nvPr/>
        </p:nvSpPr>
        <p:spPr>
          <a:xfrm>
            <a:off x="446400" y="1010520"/>
            <a:ext cx="9524160" cy="828360"/>
          </a:xfrm>
          <a:prstGeom prst="rect">
            <a:avLst/>
          </a:prstGeom>
          <a:noFill/>
          <a:ln w="0">
            <a:noFill/>
          </a:ln>
        </p:spPr>
        <p:txBody>
          <a:bodyPr lIns="90000" rIns="90000" tIns="45000" bIns="45000">
            <a:noAutofit/>
          </a:bodyPr>
          <a:p>
            <a:pPr>
              <a:lnSpc>
                <a:spcPct val="90000"/>
              </a:lnSpc>
              <a:spcBef>
                <a:spcPts val="1001"/>
              </a:spcBef>
              <a:tabLst>
                <a:tab algn="l" pos="0"/>
              </a:tabLst>
            </a:pPr>
            <a:r>
              <a:rPr b="0" lang="es-MX" sz="2600" spc="-1" strike="noStrike">
                <a:solidFill>
                  <a:srgbClr val="595959"/>
                </a:solidFill>
                <a:latin typeface="Avenir Light"/>
              </a:rPr>
              <a:t>Votos aprobatorios </a:t>
            </a:r>
            <a:endParaRPr b="0" lang="es-MX" sz="2600" spc="-1" strike="noStrike">
              <a:latin typeface="Arial"/>
            </a:endParaRPr>
          </a:p>
        </p:txBody>
      </p:sp>
      <p:pic>
        <p:nvPicPr>
          <p:cNvPr id="698" name="" descr=""/>
          <p:cNvPicPr/>
          <p:nvPr/>
        </p:nvPicPr>
        <p:blipFill>
          <a:blip r:embed="rId4"/>
          <a:stretch/>
        </p:blipFill>
        <p:spPr>
          <a:xfrm>
            <a:off x="446400" y="1537560"/>
            <a:ext cx="3187800" cy="3787560"/>
          </a:xfrm>
          <a:prstGeom prst="rect">
            <a:avLst/>
          </a:prstGeom>
          <a:ln w="0">
            <a:noFill/>
          </a:ln>
        </p:spPr>
      </p:pic>
      <p:pic>
        <p:nvPicPr>
          <p:cNvPr id="699" name="" descr=""/>
          <p:cNvPicPr/>
          <p:nvPr/>
        </p:nvPicPr>
        <p:blipFill>
          <a:blip r:embed="rId5"/>
          <a:stretch/>
        </p:blipFill>
        <p:spPr>
          <a:xfrm>
            <a:off x="3437640" y="1607040"/>
            <a:ext cx="3169800" cy="3738960"/>
          </a:xfrm>
          <a:prstGeom prst="rect">
            <a:avLst/>
          </a:prstGeom>
          <a:ln w="0">
            <a:noFill/>
          </a:ln>
        </p:spPr>
      </p:pic>
      <p:pic>
        <p:nvPicPr>
          <p:cNvPr id="700" name="" descr=""/>
          <p:cNvPicPr/>
          <p:nvPr/>
        </p:nvPicPr>
        <p:blipFill>
          <a:blip r:embed="rId6"/>
          <a:stretch/>
        </p:blipFill>
        <p:spPr>
          <a:xfrm>
            <a:off x="6399000" y="1517760"/>
            <a:ext cx="3158640" cy="373500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Title 1_52"/>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a:bodyPr>
          <a:p>
            <a:pPr algn="ctr">
              <a:lnSpc>
                <a:spcPct val="100000"/>
              </a:lnSpc>
            </a:pPr>
            <a:r>
              <a:rPr b="1" lang="es-ES_tradnl" sz="2800" spc="-1" strike="noStrike">
                <a:solidFill>
                  <a:srgbClr val="595959"/>
                </a:solidFill>
                <a:latin typeface="Avenir Heavy"/>
              </a:rPr>
              <a:t>Anexos</a:t>
            </a:r>
            <a:endParaRPr b="0" lang="es-MX" sz="2800" spc="-1" strike="noStrike">
              <a:latin typeface="Arial"/>
            </a:endParaRPr>
          </a:p>
        </p:txBody>
      </p:sp>
      <p:pic>
        <p:nvPicPr>
          <p:cNvPr id="702" name="Imagen 5_52" descr=""/>
          <p:cNvPicPr/>
          <p:nvPr/>
        </p:nvPicPr>
        <p:blipFill>
          <a:blip r:embed="rId1"/>
          <a:srcRect l="65429" t="0" r="0" b="0"/>
          <a:stretch/>
        </p:blipFill>
        <p:spPr>
          <a:xfrm>
            <a:off x="0" y="780120"/>
            <a:ext cx="3483720" cy="230760"/>
          </a:xfrm>
          <a:prstGeom prst="rect">
            <a:avLst/>
          </a:prstGeom>
          <a:ln w="0">
            <a:noFill/>
          </a:ln>
        </p:spPr>
      </p:pic>
      <p:pic>
        <p:nvPicPr>
          <p:cNvPr id="703" name="Imagen 6_52" descr=""/>
          <p:cNvPicPr/>
          <p:nvPr/>
        </p:nvPicPr>
        <p:blipFill>
          <a:blip r:embed="rId2"/>
          <a:stretch/>
        </p:blipFill>
        <p:spPr>
          <a:xfrm>
            <a:off x="7171200" y="334080"/>
            <a:ext cx="2701800" cy="471960"/>
          </a:xfrm>
          <a:prstGeom prst="rect">
            <a:avLst/>
          </a:prstGeom>
          <a:ln w="0">
            <a:noFill/>
          </a:ln>
        </p:spPr>
      </p:pic>
      <p:pic>
        <p:nvPicPr>
          <p:cNvPr id="704" name="Imagen 8_51" descr=""/>
          <p:cNvPicPr/>
          <p:nvPr/>
        </p:nvPicPr>
        <p:blipFill>
          <a:blip r:embed="rId3">
            <a:alphaModFix amt="73000"/>
          </a:blip>
          <a:stretch/>
        </p:blipFill>
        <p:spPr>
          <a:xfrm flipH="1">
            <a:off x="7666200" y="4762800"/>
            <a:ext cx="2413440" cy="955800"/>
          </a:xfrm>
          <a:prstGeom prst="rect">
            <a:avLst/>
          </a:prstGeom>
          <a:ln w="0">
            <a:noFill/>
          </a:ln>
        </p:spPr>
      </p:pic>
      <p:sp>
        <p:nvSpPr>
          <p:cNvPr id="705" name=""/>
          <p:cNvSpPr txBox="1"/>
          <p:nvPr/>
        </p:nvSpPr>
        <p:spPr>
          <a:xfrm>
            <a:off x="446400" y="1190160"/>
            <a:ext cx="9524160" cy="828360"/>
          </a:xfrm>
          <a:prstGeom prst="rect">
            <a:avLst/>
          </a:prstGeom>
          <a:noFill/>
          <a:ln w="0">
            <a:noFill/>
          </a:ln>
        </p:spPr>
        <p:txBody>
          <a:bodyPr lIns="90000" rIns="90000" tIns="45000" bIns="45000">
            <a:noAutofit/>
          </a:bodyPr>
          <a:p>
            <a:pPr>
              <a:lnSpc>
                <a:spcPct val="90000"/>
              </a:lnSpc>
              <a:spcBef>
                <a:spcPts val="1001"/>
              </a:spcBef>
              <a:tabLst>
                <a:tab algn="l" pos="0"/>
              </a:tabLst>
            </a:pPr>
            <a:r>
              <a:rPr b="0" lang="es-MX" sz="3200" spc="-1" strike="noStrike">
                <a:solidFill>
                  <a:srgbClr val="595959"/>
                </a:solidFill>
                <a:latin typeface="Avenir Light"/>
              </a:rPr>
              <a:t>Dictamen de Ética </a:t>
            </a:r>
            <a:endParaRPr b="0" lang="es-MX" sz="3200" spc="-1" strike="noStrike">
              <a:latin typeface="Arial"/>
            </a:endParaRPr>
          </a:p>
        </p:txBody>
      </p:sp>
      <p:pic>
        <p:nvPicPr>
          <p:cNvPr id="706" name="" descr=""/>
          <p:cNvPicPr/>
          <p:nvPr/>
        </p:nvPicPr>
        <p:blipFill>
          <a:blip r:embed="rId4"/>
          <a:stretch/>
        </p:blipFill>
        <p:spPr>
          <a:xfrm>
            <a:off x="2863800" y="1556640"/>
            <a:ext cx="2939760" cy="380412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Title 1_43"/>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Introducción</a:t>
            </a:r>
            <a:endParaRPr b="0" lang="es-MX" sz="4000" spc="-1" strike="noStrike">
              <a:latin typeface="Arial"/>
            </a:endParaRPr>
          </a:p>
        </p:txBody>
      </p:sp>
      <p:pic>
        <p:nvPicPr>
          <p:cNvPr id="708" name="Imagen 5_44" descr=""/>
          <p:cNvPicPr/>
          <p:nvPr/>
        </p:nvPicPr>
        <p:blipFill>
          <a:blip r:embed="rId1"/>
          <a:stretch/>
        </p:blipFill>
        <p:spPr>
          <a:xfrm>
            <a:off x="0" y="780120"/>
            <a:ext cx="3483720" cy="230760"/>
          </a:xfrm>
          <a:prstGeom prst="rect">
            <a:avLst/>
          </a:prstGeom>
          <a:ln w="0">
            <a:noFill/>
          </a:ln>
        </p:spPr>
      </p:pic>
      <p:pic>
        <p:nvPicPr>
          <p:cNvPr id="709" name="Imagen 6_44" descr=""/>
          <p:cNvPicPr/>
          <p:nvPr/>
        </p:nvPicPr>
        <p:blipFill>
          <a:blip r:embed="rId2"/>
          <a:stretch/>
        </p:blipFill>
        <p:spPr>
          <a:xfrm>
            <a:off x="7171200" y="334080"/>
            <a:ext cx="2701800" cy="471960"/>
          </a:xfrm>
          <a:prstGeom prst="rect">
            <a:avLst/>
          </a:prstGeom>
          <a:ln w="0">
            <a:noFill/>
          </a:ln>
        </p:spPr>
      </p:pic>
      <p:pic>
        <p:nvPicPr>
          <p:cNvPr id="710" name="Imagen 8_43" descr=""/>
          <p:cNvPicPr/>
          <p:nvPr/>
        </p:nvPicPr>
        <p:blipFill>
          <a:blip r:embed="rId3">
            <a:alphaModFix amt="73000"/>
          </a:blip>
          <a:stretch/>
        </p:blipFill>
        <p:spPr>
          <a:xfrm flipH="1">
            <a:off x="7666200" y="4762800"/>
            <a:ext cx="2413440" cy="955800"/>
          </a:xfrm>
          <a:prstGeom prst="rect">
            <a:avLst/>
          </a:prstGeom>
          <a:ln w="0">
            <a:noFill/>
          </a:ln>
        </p:spPr>
      </p:pic>
      <p:sp>
        <p:nvSpPr>
          <p:cNvPr id="711" name=""/>
          <p:cNvSpPr txBox="1"/>
          <p:nvPr/>
        </p:nvSpPr>
        <p:spPr>
          <a:xfrm>
            <a:off x="1063800" y="1282680"/>
            <a:ext cx="6496200" cy="517320"/>
          </a:xfrm>
          <a:prstGeom prst="rect">
            <a:avLst/>
          </a:prstGeom>
          <a:noFill/>
          <a:ln w="0">
            <a:noFill/>
          </a:ln>
        </p:spPr>
        <p:txBody>
          <a:bodyPr lIns="90000" rIns="90000" tIns="45000" bIns="45000">
            <a:noAutofit/>
          </a:bodyPr>
          <a:p>
            <a:r>
              <a:rPr b="0" lang="es-MX" sz="1800" spc="-1" strike="noStrike">
                <a:latin typeface="Arial"/>
              </a:rPr>
              <a:t> </a:t>
            </a:r>
            <a:r>
              <a:rPr b="0" lang="es-MX" sz="1200" spc="-1" strike="noStrike">
                <a:solidFill>
                  <a:srgbClr val="000000"/>
                </a:solidFill>
                <a:latin typeface="NimbusRomNo9L-Regu"/>
                <a:ea typeface="NimbusRomNo9L-Regu"/>
              </a:rPr>
              <a:t>Bioucas-Dias, J., &amp; G., V. (2007). Phase unwrapping via max flows. </a:t>
            </a:r>
            <a:r>
              <a:rPr b="0" i="1" lang="es-MX" sz="1200" spc="-1" strike="noStrike">
                <a:solidFill>
                  <a:srgbClr val="000000"/>
                </a:solidFill>
                <a:latin typeface="NimbusRomNo9L-ReguItal"/>
                <a:ea typeface="NimbusRomNo9L-ReguItal"/>
              </a:rPr>
              <a:t>Image Processing, IEEE</a:t>
            </a:r>
            <a:endParaRPr b="0" lang="es-MX" sz="1200" spc="-1" strike="noStrike">
              <a:latin typeface="Arial"/>
            </a:endParaRPr>
          </a:p>
          <a:p>
            <a:r>
              <a:rPr b="0" i="1" lang="es-MX" sz="1200" spc="-1" strike="noStrike">
                <a:solidFill>
                  <a:srgbClr val="000000"/>
                </a:solidFill>
                <a:latin typeface="NimbusRomNo9L-ReguItal"/>
                <a:ea typeface="NimbusRomNo9L-ReguItal"/>
              </a:rPr>
              <a:t>Transactions</a:t>
            </a:r>
            <a:r>
              <a:rPr b="0" lang="es-MX" sz="1200" spc="-1" strike="noStrike">
                <a:solidFill>
                  <a:srgbClr val="000000"/>
                </a:solidFill>
                <a:latin typeface="NimbusRomNo9L-Regu"/>
                <a:ea typeface="NimbusRomNo9L-Regu"/>
              </a:rPr>
              <a:t>, 698-709 agregar esta bibliografia para algoritmo PUMA</a:t>
            </a:r>
            <a:endParaRPr b="0" lang="es-MX" sz="1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Title 1_44"/>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27000"/>
          </a:bodyPr>
          <a:p>
            <a:pPr>
              <a:lnSpc>
                <a:spcPct val="100000"/>
              </a:lnSpc>
            </a:pPr>
            <a:r>
              <a:rPr b="1" lang="es-ES_tradnl" sz="4000" spc="-1" strike="noStrike">
                <a:solidFill>
                  <a:srgbClr val="595959"/>
                </a:solidFill>
                <a:latin typeface="Avenir Heavy"/>
              </a:rPr>
              <a:t>Introducción</a:t>
            </a:r>
            <a:endParaRPr b="0" lang="es-MX" sz="4000" spc="-1" strike="noStrike">
              <a:latin typeface="Arial"/>
            </a:endParaRPr>
          </a:p>
        </p:txBody>
      </p:sp>
      <p:pic>
        <p:nvPicPr>
          <p:cNvPr id="713" name="Imagen 5_45" descr=""/>
          <p:cNvPicPr/>
          <p:nvPr/>
        </p:nvPicPr>
        <p:blipFill>
          <a:blip r:embed="rId1"/>
          <a:stretch/>
        </p:blipFill>
        <p:spPr>
          <a:xfrm>
            <a:off x="0" y="780120"/>
            <a:ext cx="3483720" cy="230760"/>
          </a:xfrm>
          <a:prstGeom prst="rect">
            <a:avLst/>
          </a:prstGeom>
          <a:ln w="0">
            <a:noFill/>
          </a:ln>
        </p:spPr>
      </p:pic>
      <p:pic>
        <p:nvPicPr>
          <p:cNvPr id="714" name="Imagen 6_45" descr=""/>
          <p:cNvPicPr/>
          <p:nvPr/>
        </p:nvPicPr>
        <p:blipFill>
          <a:blip r:embed="rId2"/>
          <a:stretch/>
        </p:blipFill>
        <p:spPr>
          <a:xfrm>
            <a:off x="7171200" y="334080"/>
            <a:ext cx="2701800" cy="471960"/>
          </a:xfrm>
          <a:prstGeom prst="rect">
            <a:avLst/>
          </a:prstGeom>
          <a:ln w="0">
            <a:noFill/>
          </a:ln>
        </p:spPr>
      </p:pic>
      <p:pic>
        <p:nvPicPr>
          <p:cNvPr id="715" name="Imagen 8_44" descr=""/>
          <p:cNvPicPr/>
          <p:nvPr/>
        </p:nvPicPr>
        <p:blipFill>
          <a:blip r:embed="rId3">
            <a:alphaModFix amt="73000"/>
          </a:blip>
          <a:stretch/>
        </p:blipFill>
        <p:spPr>
          <a:xfrm flipH="1">
            <a:off x="7666200" y="4762800"/>
            <a:ext cx="2413440" cy="955800"/>
          </a:xfrm>
          <a:prstGeom prst="rect">
            <a:avLst/>
          </a:prstGeom>
          <a:ln w="0">
            <a:noFill/>
          </a:ln>
        </p:spPr>
      </p:pic>
      <p:sp>
        <p:nvSpPr>
          <p:cNvPr id="716" name=""/>
          <p:cNvSpPr txBox="1"/>
          <p:nvPr/>
        </p:nvSpPr>
        <p:spPr>
          <a:xfrm>
            <a:off x="1063800" y="1282680"/>
            <a:ext cx="6496200" cy="517320"/>
          </a:xfrm>
          <a:prstGeom prst="rect">
            <a:avLst/>
          </a:prstGeom>
          <a:noFill/>
          <a:ln w="0">
            <a:noFill/>
          </a:ln>
        </p:spPr>
        <p:txBody>
          <a:bodyPr lIns="90000" rIns="90000" tIns="45000" bIns="45000">
            <a:noAutofit/>
          </a:bodyPr>
          <a:p>
            <a:r>
              <a:rPr b="0" lang="es-MX" sz="1800" spc="-1" strike="noStrike">
                <a:latin typeface="Arial"/>
              </a:rPr>
              <a:t> </a:t>
            </a:r>
            <a:r>
              <a:rPr b="0" lang="es-MX" sz="1200" spc="-1" strike="noStrike">
                <a:solidFill>
                  <a:srgbClr val="000000"/>
                </a:solidFill>
                <a:latin typeface="NimbusRomNo9L-Regu"/>
                <a:ea typeface="NimbusRomNo9L-Regu"/>
              </a:rPr>
              <a:t>Bioucas-Dias, J., &amp; G., V. (2007). Phase unwrapping via max flows. </a:t>
            </a:r>
            <a:r>
              <a:rPr b="0" i="1" lang="es-MX" sz="1200" spc="-1" strike="noStrike">
                <a:solidFill>
                  <a:srgbClr val="000000"/>
                </a:solidFill>
                <a:latin typeface="NimbusRomNo9L-ReguItal"/>
                <a:ea typeface="NimbusRomNo9L-ReguItal"/>
              </a:rPr>
              <a:t>Image Processing, IEEE</a:t>
            </a:r>
            <a:endParaRPr b="0" lang="es-MX" sz="1200" spc="-1" strike="noStrike">
              <a:latin typeface="Arial"/>
            </a:endParaRPr>
          </a:p>
          <a:p>
            <a:r>
              <a:rPr b="0" i="1" lang="es-MX" sz="1200" spc="-1" strike="noStrike">
                <a:solidFill>
                  <a:srgbClr val="000000"/>
                </a:solidFill>
                <a:latin typeface="NimbusRomNo9L-ReguItal"/>
                <a:ea typeface="NimbusRomNo9L-ReguItal"/>
              </a:rPr>
              <a:t>Transactions</a:t>
            </a:r>
            <a:r>
              <a:rPr b="0" lang="es-MX" sz="1200" spc="-1" strike="noStrike">
                <a:solidFill>
                  <a:srgbClr val="000000"/>
                </a:solidFill>
                <a:latin typeface="NimbusRomNo9L-Regu"/>
                <a:ea typeface="NimbusRomNo9L-Regu"/>
              </a:rPr>
              <a:t>, 698-709 agregar esta bibliografia para algoritmo PUMA</a:t>
            </a:r>
            <a:endParaRPr b="0" lang="es-MX" sz="1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 descr=""/>
          <p:cNvPicPr/>
          <p:nvPr/>
        </p:nvPicPr>
        <p:blipFill>
          <a:blip r:embed="rId1"/>
          <a:srcRect l="0" t="10706" r="0" b="13900"/>
          <a:stretch/>
        </p:blipFill>
        <p:spPr>
          <a:xfrm>
            <a:off x="6756120" y="1667880"/>
            <a:ext cx="2916720" cy="2831760"/>
          </a:xfrm>
          <a:prstGeom prst="rect">
            <a:avLst/>
          </a:prstGeom>
          <a:ln w="0">
            <a:noFill/>
          </a:ln>
        </p:spPr>
      </p:pic>
      <p:sp>
        <p:nvSpPr>
          <p:cNvPr id="194" name="Title 1_4"/>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31000"/>
          </a:bodyPr>
          <a:p>
            <a:pPr>
              <a:lnSpc>
                <a:spcPct val="100000"/>
              </a:lnSpc>
            </a:pPr>
            <a:r>
              <a:rPr b="1" lang="es-ES_tradnl" sz="3600" spc="-1" strike="noStrike">
                <a:solidFill>
                  <a:srgbClr val="595959"/>
                </a:solidFill>
                <a:latin typeface="Avenir Heavy"/>
              </a:rPr>
              <a:t>Justificación</a:t>
            </a:r>
            <a:endParaRPr b="0" lang="es-MX" sz="3600" spc="-1" strike="noStrike">
              <a:latin typeface="Arial"/>
            </a:endParaRPr>
          </a:p>
        </p:txBody>
      </p:sp>
      <p:pic>
        <p:nvPicPr>
          <p:cNvPr id="195" name="Imagen 5_5" descr=""/>
          <p:cNvPicPr/>
          <p:nvPr/>
        </p:nvPicPr>
        <p:blipFill>
          <a:blip r:embed="rId2"/>
          <a:srcRect l="65429" t="0" r="0" b="0"/>
          <a:stretch/>
        </p:blipFill>
        <p:spPr>
          <a:xfrm>
            <a:off x="0" y="780120"/>
            <a:ext cx="3483720" cy="230760"/>
          </a:xfrm>
          <a:prstGeom prst="rect">
            <a:avLst/>
          </a:prstGeom>
          <a:ln w="0">
            <a:noFill/>
          </a:ln>
        </p:spPr>
      </p:pic>
      <p:pic>
        <p:nvPicPr>
          <p:cNvPr id="196" name="Imagen 6_5" descr=""/>
          <p:cNvPicPr/>
          <p:nvPr/>
        </p:nvPicPr>
        <p:blipFill>
          <a:blip r:embed="rId3"/>
          <a:stretch/>
        </p:blipFill>
        <p:spPr>
          <a:xfrm>
            <a:off x="7171200" y="334080"/>
            <a:ext cx="2701800" cy="471960"/>
          </a:xfrm>
          <a:prstGeom prst="rect">
            <a:avLst/>
          </a:prstGeom>
          <a:ln w="0">
            <a:noFill/>
          </a:ln>
        </p:spPr>
      </p:pic>
      <p:pic>
        <p:nvPicPr>
          <p:cNvPr id="197" name="Imagen 8_5" descr=""/>
          <p:cNvPicPr/>
          <p:nvPr/>
        </p:nvPicPr>
        <p:blipFill>
          <a:blip r:embed="rId4">
            <a:alphaModFix amt="73000"/>
          </a:blip>
          <a:stretch/>
        </p:blipFill>
        <p:spPr>
          <a:xfrm flipH="1">
            <a:off x="7666200" y="4762800"/>
            <a:ext cx="2413440" cy="955800"/>
          </a:xfrm>
          <a:prstGeom prst="rect">
            <a:avLst/>
          </a:prstGeom>
          <a:ln w="0">
            <a:noFill/>
          </a:ln>
        </p:spPr>
      </p:pic>
      <p:sp>
        <p:nvSpPr>
          <p:cNvPr id="198" name=""/>
          <p:cNvSpPr txBox="1"/>
          <p:nvPr/>
        </p:nvSpPr>
        <p:spPr>
          <a:xfrm>
            <a:off x="297360" y="1041480"/>
            <a:ext cx="9524160" cy="828360"/>
          </a:xfrm>
          <a:prstGeom prst="rect">
            <a:avLst/>
          </a:prstGeom>
          <a:noFill/>
          <a:ln w="0">
            <a:noFill/>
          </a:ln>
        </p:spPr>
        <p:txBody>
          <a:bodyPr lIns="90000" rIns="90000" tIns="45000" bIns="45000">
            <a:noAutofit/>
          </a:bodyPr>
          <a:p>
            <a:pPr algn="just">
              <a:lnSpc>
                <a:spcPct val="90000"/>
              </a:lnSpc>
              <a:spcBef>
                <a:spcPts val="1001"/>
              </a:spcBef>
              <a:tabLst>
                <a:tab algn="l" pos="0"/>
              </a:tabLst>
            </a:pPr>
            <a:r>
              <a:rPr b="0" lang="es-MX" sz="3200" spc="-1" strike="noStrike">
                <a:solidFill>
                  <a:srgbClr val="595959"/>
                </a:solidFill>
                <a:latin typeface="Avenir Light"/>
              </a:rPr>
              <a:t>Aplicaciones de reconocimiento facial en 3D.</a:t>
            </a:r>
            <a:endParaRPr b="0" lang="es-MX" sz="3200" spc="-1" strike="noStrike">
              <a:latin typeface="Arial"/>
            </a:endParaRPr>
          </a:p>
        </p:txBody>
      </p:sp>
      <p:pic>
        <p:nvPicPr>
          <p:cNvPr id="199" name="" descr=""/>
          <p:cNvPicPr/>
          <p:nvPr/>
        </p:nvPicPr>
        <p:blipFill>
          <a:blip r:embed="rId5"/>
          <a:srcRect l="0" t="0" r="0" b="11180"/>
          <a:stretch/>
        </p:blipFill>
        <p:spPr>
          <a:xfrm>
            <a:off x="1041480" y="2083320"/>
            <a:ext cx="2493000" cy="2416320"/>
          </a:xfrm>
          <a:prstGeom prst="rect">
            <a:avLst/>
          </a:prstGeom>
          <a:ln w="0">
            <a:noFill/>
          </a:ln>
        </p:spPr>
      </p:pic>
      <p:pic>
        <p:nvPicPr>
          <p:cNvPr id="200" name="" descr=""/>
          <p:cNvPicPr/>
          <p:nvPr/>
        </p:nvPicPr>
        <p:blipFill>
          <a:blip r:embed="rId6"/>
          <a:srcRect l="0" t="0" r="0" b="23924"/>
          <a:stretch/>
        </p:blipFill>
        <p:spPr>
          <a:xfrm>
            <a:off x="3953160" y="2053440"/>
            <a:ext cx="2445840" cy="2446200"/>
          </a:xfrm>
          <a:prstGeom prst="rect">
            <a:avLst/>
          </a:prstGeom>
          <a:ln w="0">
            <a:noFill/>
          </a:ln>
        </p:spPr>
      </p:pic>
      <p:sp>
        <p:nvSpPr>
          <p:cNvPr id="201" name="CuadroTexto 11_4"/>
          <p:cNvSpPr/>
          <p:nvPr/>
        </p:nvSpPr>
        <p:spPr>
          <a:xfrm>
            <a:off x="1190520" y="5170680"/>
            <a:ext cx="6548040" cy="409320"/>
          </a:xfrm>
          <a:prstGeom prst="rect">
            <a:avLst/>
          </a:prstGeom>
          <a:noFill/>
          <a:ln w="0">
            <a:noFill/>
          </a:ln>
        </p:spPr>
        <p:style>
          <a:lnRef idx="0"/>
          <a:fillRef idx="0"/>
          <a:effectRef idx="0"/>
          <a:fontRef idx="minor"/>
        </p:style>
        <p:txBody>
          <a:bodyPr lIns="90000" rIns="90000" tIns="45000" bIns="45000">
            <a:spAutoFit/>
          </a:bodyPr>
          <a:p>
            <a:pPr algn="just">
              <a:lnSpc>
                <a:spcPct val="100000"/>
              </a:lnSpc>
            </a:pPr>
            <a:r>
              <a:rPr b="0" lang="es-MX" sz="700" spc="-1" strike="noStrike">
                <a:solidFill>
                  <a:srgbClr val="595959"/>
                </a:solidFill>
                <a:latin typeface="Avenir Roman"/>
              </a:rPr>
              <a:t>[1] Alvarado Escoto L.A., Ortega J.C.P., Ramos Arreguin J.M., Gorrostieta Hurtado E., Tovar Arriaga S. (2020) The Effect of Bilateral Filtering in 3D Reconstruction Using PSP. In: Mata-Rivera M.F., Zagal-Flores R., Barria-Huidobro C. (eds) Telematics and Computing. WITCOM 2020. Communications in Computer and Information Science, vol 1280. Springer, Cham. https://doi.org/10.1007/978-3-030-62554-2\_20</a:t>
            </a:r>
            <a:endParaRPr b="0" lang="es-MX" sz="700" spc="-1" strike="noStrike">
              <a:latin typeface="Arial"/>
            </a:endParaRPr>
          </a:p>
        </p:txBody>
      </p:sp>
      <p:sp>
        <p:nvSpPr>
          <p:cNvPr id="202" name=""/>
          <p:cNvSpPr txBox="1"/>
          <p:nvPr/>
        </p:nvSpPr>
        <p:spPr>
          <a:xfrm>
            <a:off x="2145600" y="4433760"/>
            <a:ext cx="484920" cy="390240"/>
          </a:xfrm>
          <a:prstGeom prst="rect">
            <a:avLst/>
          </a:prstGeom>
          <a:noFill/>
          <a:ln w="0">
            <a:noFill/>
          </a:ln>
        </p:spPr>
        <p:txBody>
          <a:bodyPr lIns="90000" rIns="90000" tIns="45000" bIns="45000">
            <a:noAutofit/>
          </a:bodyPr>
          <a:p>
            <a:r>
              <a:rPr b="0" lang="es-MX" sz="1400" spc="-1" strike="noStrike">
                <a:latin typeface="Avery light"/>
                <a:ea typeface="Microsoft YaHei"/>
              </a:rPr>
              <a:t>a)</a:t>
            </a:r>
            <a:endParaRPr b="0" lang="es-MX" sz="1400" spc="-1" strike="noStrike">
              <a:latin typeface="Arial"/>
            </a:endParaRPr>
          </a:p>
        </p:txBody>
      </p:sp>
      <p:sp>
        <p:nvSpPr>
          <p:cNvPr id="203" name=""/>
          <p:cNvSpPr txBox="1"/>
          <p:nvPr/>
        </p:nvSpPr>
        <p:spPr>
          <a:xfrm>
            <a:off x="5025960" y="4433760"/>
            <a:ext cx="484920" cy="390240"/>
          </a:xfrm>
          <a:prstGeom prst="rect">
            <a:avLst/>
          </a:prstGeom>
          <a:noFill/>
          <a:ln w="0">
            <a:noFill/>
          </a:ln>
        </p:spPr>
        <p:txBody>
          <a:bodyPr lIns="90000" rIns="90000" tIns="45000" bIns="45000">
            <a:noAutofit/>
          </a:bodyPr>
          <a:p>
            <a:r>
              <a:rPr b="0" lang="es-MX" sz="1400" spc="-1" strike="noStrike">
                <a:latin typeface="Avery light"/>
                <a:ea typeface="Microsoft YaHei"/>
              </a:rPr>
              <a:t>b)</a:t>
            </a:r>
            <a:endParaRPr b="0" lang="es-MX" sz="1400" spc="-1" strike="noStrike">
              <a:latin typeface="Arial"/>
            </a:endParaRPr>
          </a:p>
        </p:txBody>
      </p:sp>
      <p:sp>
        <p:nvSpPr>
          <p:cNvPr id="204" name=""/>
          <p:cNvSpPr txBox="1"/>
          <p:nvPr/>
        </p:nvSpPr>
        <p:spPr>
          <a:xfrm>
            <a:off x="8014320" y="4397760"/>
            <a:ext cx="484920" cy="390240"/>
          </a:xfrm>
          <a:prstGeom prst="rect">
            <a:avLst/>
          </a:prstGeom>
          <a:noFill/>
          <a:ln w="0">
            <a:noFill/>
          </a:ln>
        </p:spPr>
        <p:txBody>
          <a:bodyPr lIns="90000" rIns="90000" tIns="45000" bIns="45000">
            <a:noAutofit/>
          </a:bodyPr>
          <a:p>
            <a:r>
              <a:rPr b="0" lang="es-MX" sz="1400" spc="-1" strike="noStrike">
                <a:latin typeface="Avery light"/>
                <a:ea typeface="Microsoft YaHei"/>
              </a:rPr>
              <a:t>c)</a:t>
            </a:r>
            <a:endParaRPr b="0" lang="es-MX" sz="1400" spc="-1" strike="noStrike">
              <a:latin typeface="Arial"/>
            </a:endParaRPr>
          </a:p>
        </p:txBody>
      </p:sp>
      <p:sp>
        <p:nvSpPr>
          <p:cNvPr id="205" name=""/>
          <p:cNvSpPr txBox="1"/>
          <p:nvPr/>
        </p:nvSpPr>
        <p:spPr>
          <a:xfrm>
            <a:off x="993960" y="4649760"/>
            <a:ext cx="8366040" cy="495720"/>
          </a:xfrm>
          <a:prstGeom prst="rect">
            <a:avLst/>
          </a:prstGeom>
          <a:noFill/>
          <a:ln w="0">
            <a:noFill/>
          </a:ln>
        </p:spPr>
        <p:txBody>
          <a:bodyPr lIns="90000" rIns="90000" tIns="45000" bIns="45000">
            <a:noAutofit/>
          </a:bodyPr>
          <a:p>
            <a:r>
              <a:rPr b="0" lang="es-MX" sz="1400" spc="-1" strike="noStrike">
                <a:latin typeface="Avery light"/>
                <a:ea typeface="Microsoft YaHei"/>
              </a:rPr>
              <a:t>Fig. 5. a) rostro de persona en 2d, b) rostro reconstruido en 3D con con PSP y c) rostro reconstruido en 3D con PSP y textura de rostro colocado sobre superficie[1].</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itle 1_0"/>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31000"/>
          </a:bodyPr>
          <a:p>
            <a:pPr>
              <a:lnSpc>
                <a:spcPct val="100000"/>
              </a:lnSpc>
            </a:pPr>
            <a:r>
              <a:rPr b="1" lang="es-ES_tradnl" sz="3600" spc="-1" strike="noStrike">
                <a:solidFill>
                  <a:srgbClr val="595959"/>
                </a:solidFill>
                <a:latin typeface="Avenir Heavy"/>
              </a:rPr>
              <a:t>Antecedentes</a:t>
            </a:r>
            <a:endParaRPr b="0" lang="es-MX" sz="3600" spc="-1" strike="noStrike">
              <a:latin typeface="Arial"/>
            </a:endParaRPr>
          </a:p>
        </p:txBody>
      </p:sp>
      <p:pic>
        <p:nvPicPr>
          <p:cNvPr id="207" name="Imagen 5_2" descr=""/>
          <p:cNvPicPr/>
          <p:nvPr/>
        </p:nvPicPr>
        <p:blipFill>
          <a:blip r:embed="rId1"/>
          <a:stretch/>
        </p:blipFill>
        <p:spPr>
          <a:xfrm>
            <a:off x="0" y="780120"/>
            <a:ext cx="3483720" cy="230760"/>
          </a:xfrm>
          <a:prstGeom prst="rect">
            <a:avLst/>
          </a:prstGeom>
          <a:ln w="0">
            <a:noFill/>
          </a:ln>
        </p:spPr>
      </p:pic>
      <p:pic>
        <p:nvPicPr>
          <p:cNvPr id="208" name="Imagen 6_2" descr=""/>
          <p:cNvPicPr/>
          <p:nvPr/>
        </p:nvPicPr>
        <p:blipFill>
          <a:blip r:embed="rId2"/>
          <a:stretch/>
        </p:blipFill>
        <p:spPr>
          <a:xfrm>
            <a:off x="7171200" y="334080"/>
            <a:ext cx="2701800" cy="471960"/>
          </a:xfrm>
          <a:prstGeom prst="rect">
            <a:avLst/>
          </a:prstGeom>
          <a:ln w="0">
            <a:noFill/>
          </a:ln>
        </p:spPr>
      </p:pic>
      <p:pic>
        <p:nvPicPr>
          <p:cNvPr id="209" name="Imagen 8_2" descr=""/>
          <p:cNvPicPr/>
          <p:nvPr/>
        </p:nvPicPr>
        <p:blipFill>
          <a:blip r:embed="rId3">
            <a:alphaModFix amt="73000"/>
          </a:blip>
          <a:stretch/>
        </p:blipFill>
        <p:spPr>
          <a:xfrm flipH="1">
            <a:off x="7666200" y="4762800"/>
            <a:ext cx="2413440" cy="955800"/>
          </a:xfrm>
          <a:prstGeom prst="rect">
            <a:avLst/>
          </a:prstGeom>
          <a:ln w="0">
            <a:noFill/>
          </a:ln>
        </p:spPr>
      </p:pic>
      <p:graphicFrame>
        <p:nvGraphicFramePr>
          <p:cNvPr id="210" name=""/>
          <p:cNvGraphicFramePr/>
          <p:nvPr/>
        </p:nvGraphicFramePr>
        <p:xfrm>
          <a:off x="507600" y="1113120"/>
          <a:ext cx="9212040" cy="4156200"/>
        </p:xfrm>
        <a:graphic>
          <a:graphicData uri="http://schemas.openxmlformats.org/drawingml/2006/table">
            <a:tbl>
              <a:tblPr/>
              <a:tblGrid>
                <a:gridCol w="1496880"/>
                <a:gridCol w="1535760"/>
                <a:gridCol w="1535760"/>
                <a:gridCol w="4644000"/>
              </a:tblGrid>
              <a:tr h="664560">
                <a:tc>
                  <a:txBody>
                    <a:bodyPr lIns="90000" rIns="90000" tIns="46800" bIns="46800">
                      <a:noAutofit/>
                    </a:bodyPr>
                    <a:p>
                      <a:pPr algn="ctr"/>
                      <a:r>
                        <a:rPr b="0" lang="es-MX" sz="1800" spc="-1" strike="noStrike">
                          <a:latin typeface="Arial"/>
                        </a:rPr>
                        <a:t>Autor</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pPr algn="ctr"/>
                      <a:r>
                        <a:rPr b="0" lang="es-MX" sz="1800" spc="-1" strike="noStrike">
                          <a:latin typeface="Arial"/>
                        </a:rPr>
                        <a:t>Técnica</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pPr algn="ctr"/>
                      <a:r>
                        <a:rPr b="0" lang="es-MX" sz="1800" spc="-1" strike="noStrike">
                          <a:latin typeface="Arial"/>
                        </a:rPr>
                        <a:t>Uso de la técnica</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pPr algn="ctr"/>
                      <a:r>
                        <a:rPr b="0" lang="es-MX" sz="1800" spc="-1" strike="noStrike">
                          <a:latin typeface="Arial"/>
                        </a:rPr>
                        <a:t>Aportación</a:t>
                      </a:r>
                      <a:endParaRPr b="0" lang="es-MX"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035000">
                <a:tc>
                  <a:txBody>
                    <a:bodyPr lIns="90000" rIns="90000" tIns="46800" bIns="46800">
                      <a:noAutofit/>
                    </a:bodyPr>
                    <a:p>
                      <a:pPr>
                        <a:lnSpc>
                          <a:spcPct val="100000"/>
                        </a:lnSpc>
                      </a:pPr>
                      <a:r>
                        <a:rPr b="0" lang="es-MX" sz="1400" spc="-1" strike="noStrike">
                          <a:latin typeface="Arial"/>
                        </a:rPr>
                        <a:t>Sun, Y., (2018)</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pPr algn="just">
                        <a:lnSpc>
                          <a:spcPct val="100000"/>
                        </a:lnSpc>
                      </a:pPr>
                      <a:r>
                        <a:rPr b="0" lang="es-MX" sz="1400" spc="-1" strike="noStrike">
                          <a:latin typeface="Arial"/>
                        </a:rPr>
                        <a:t>Uso de redes neuronales convolucionales multiresolución.</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pPr algn="just">
                        <a:lnSpc>
                          <a:spcPct val="100000"/>
                        </a:lnSpc>
                      </a:pPr>
                      <a:r>
                        <a:rPr b="0" lang="es-MX" sz="1400" spc="-1" strike="noStrike">
                          <a:latin typeface="Arial"/>
                        </a:rPr>
                        <a:t>Remoción de patrones de Moiré en imágenes.</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pPr algn="just">
                        <a:lnSpc>
                          <a:spcPct val="100000"/>
                        </a:lnSpc>
                      </a:pPr>
                      <a:r>
                        <a:rPr b="0" lang="es-MX" sz="1400" spc="-1" strike="noStrike">
                          <a:latin typeface="Arial"/>
                        </a:rPr>
                        <a:t>Reducción de patrones de Moiré mas significativas comparados con otros métodos.</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364040">
                <a:tc>
                  <a:txBody>
                    <a:bodyPr lIns="90000" rIns="90000" tIns="46800" bIns="46800">
                      <a:noAutofit/>
                    </a:bodyPr>
                    <a:p>
                      <a:pPr>
                        <a:lnSpc>
                          <a:spcPct val="100000"/>
                        </a:lnSpc>
                      </a:pPr>
                      <a:r>
                        <a:rPr b="0" lang="es-MX" sz="1400" spc="-1" strike="noStrike">
                          <a:latin typeface="Arial"/>
                        </a:rPr>
                        <a:t>Ji, Z., (2004)</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pPr algn="just">
                        <a:lnSpc>
                          <a:spcPct val="100000"/>
                        </a:lnSpc>
                      </a:pPr>
                      <a:r>
                        <a:rPr b="0" lang="es-MX" sz="1400" spc="-1" strike="noStrike">
                          <a:latin typeface="Arial"/>
                        </a:rPr>
                        <a:t>Filtro de morfología suave.</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pPr algn="just">
                        <a:lnSpc>
                          <a:spcPct val="100000"/>
                        </a:lnSpc>
                      </a:pPr>
                      <a:r>
                        <a:rPr b="0" lang="es-MX" sz="1400" spc="-1" strike="noStrike">
                          <a:latin typeface="Arial"/>
                        </a:rPr>
                        <a:t>Reducir el ruido periódico presente en el procesamiento de imágenes.</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pPr algn="just">
                        <a:lnSpc>
                          <a:spcPct val="100000"/>
                        </a:lnSpc>
                      </a:pPr>
                      <a:r>
                        <a:rPr b="0" lang="es-MX" sz="1400" spc="-1" strike="noStrike">
                          <a:latin typeface="Arial"/>
                        </a:rPr>
                        <a:t>Diseño e implementación en computación mas eficiente que otros métodos convencionales en el dominio de la frecuencia.</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037880">
                <a:tc>
                  <a:txBody>
                    <a:bodyPr lIns="90000" rIns="90000" tIns="46800" bIns="46800">
                      <a:noAutofit/>
                    </a:bodyPr>
                    <a:p>
                      <a:pPr>
                        <a:lnSpc>
                          <a:spcPct val="100000"/>
                        </a:lnSpc>
                      </a:pPr>
                      <a:r>
                        <a:rPr b="0" lang="en-US" sz="1400" spc="-1" strike="noStrike">
                          <a:solidFill>
                            <a:srgbClr val="000000"/>
                          </a:solidFill>
                          <a:latin typeface="Arial"/>
                          <a:ea typeface="Microsoft YaHei"/>
                        </a:rPr>
                        <a:t>Alvarado Escoto L. A. (2020)</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pPr algn="just">
                        <a:lnSpc>
                          <a:spcPct val="100000"/>
                        </a:lnSpc>
                      </a:pPr>
                      <a:r>
                        <a:rPr b="0" lang="es-MX" sz="1400" spc="-1" strike="noStrike">
                          <a:latin typeface="Arial"/>
                          <a:ea typeface="Microsoft YaHei"/>
                        </a:rPr>
                        <a:t> </a:t>
                      </a:r>
                      <a:r>
                        <a:rPr b="0" lang="es-MX" sz="1400" spc="-1" strike="noStrike">
                          <a:latin typeface="Arial"/>
                          <a:ea typeface="Microsoft YaHei"/>
                        </a:rPr>
                        <a:t>Filtro bilateral.</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pPr algn="just">
                        <a:lnSpc>
                          <a:spcPct val="100000"/>
                        </a:lnSpc>
                      </a:pPr>
                      <a:r>
                        <a:rPr b="0" lang="en-US" sz="1400" spc="-1" strike="noStrike">
                          <a:latin typeface="Arial"/>
                          <a:ea typeface="Microsoft YaHei"/>
                        </a:rPr>
                        <a:t>Procesamiento de imágenes para reconstrucción de objetos 3D.</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pPr algn="just">
                        <a:lnSpc>
                          <a:spcPct val="100000"/>
                        </a:lnSpc>
                      </a:pPr>
                      <a:r>
                        <a:rPr b="0" lang="es-MX" sz="1400" spc="-1" strike="noStrike">
                          <a:latin typeface="Arial"/>
                          <a:ea typeface="Calibri"/>
                        </a:rPr>
                        <a:t>Reconstrucción de objetos mas suaves y mejor estimación de alturas de los objetos reconstruidos.</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itle 1_6"/>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31000"/>
          </a:bodyPr>
          <a:p>
            <a:pPr>
              <a:lnSpc>
                <a:spcPct val="100000"/>
              </a:lnSpc>
            </a:pPr>
            <a:r>
              <a:rPr b="1" lang="es-ES_tradnl" sz="3600" spc="-1" strike="noStrike">
                <a:solidFill>
                  <a:srgbClr val="595959"/>
                </a:solidFill>
                <a:latin typeface="Avenir Heavy"/>
              </a:rPr>
              <a:t>Antecedentes</a:t>
            </a:r>
            <a:endParaRPr b="0" lang="es-MX" sz="3600" spc="-1" strike="noStrike">
              <a:latin typeface="Arial"/>
            </a:endParaRPr>
          </a:p>
        </p:txBody>
      </p:sp>
      <p:pic>
        <p:nvPicPr>
          <p:cNvPr id="212" name="Imagen 5_7" descr=""/>
          <p:cNvPicPr/>
          <p:nvPr/>
        </p:nvPicPr>
        <p:blipFill>
          <a:blip r:embed="rId1"/>
          <a:stretch/>
        </p:blipFill>
        <p:spPr>
          <a:xfrm>
            <a:off x="0" y="780120"/>
            <a:ext cx="3483720" cy="230760"/>
          </a:xfrm>
          <a:prstGeom prst="rect">
            <a:avLst/>
          </a:prstGeom>
          <a:ln w="0">
            <a:noFill/>
          </a:ln>
        </p:spPr>
      </p:pic>
      <p:pic>
        <p:nvPicPr>
          <p:cNvPr id="213" name="Imagen 6_7" descr=""/>
          <p:cNvPicPr/>
          <p:nvPr/>
        </p:nvPicPr>
        <p:blipFill>
          <a:blip r:embed="rId2"/>
          <a:stretch/>
        </p:blipFill>
        <p:spPr>
          <a:xfrm>
            <a:off x="7171200" y="334080"/>
            <a:ext cx="2701800" cy="471960"/>
          </a:xfrm>
          <a:prstGeom prst="rect">
            <a:avLst/>
          </a:prstGeom>
          <a:ln w="0">
            <a:noFill/>
          </a:ln>
        </p:spPr>
      </p:pic>
      <p:pic>
        <p:nvPicPr>
          <p:cNvPr id="214" name="Imagen 8_7" descr=""/>
          <p:cNvPicPr/>
          <p:nvPr/>
        </p:nvPicPr>
        <p:blipFill>
          <a:blip r:embed="rId3">
            <a:alphaModFix amt="73000"/>
          </a:blip>
          <a:stretch/>
        </p:blipFill>
        <p:spPr>
          <a:xfrm flipH="1">
            <a:off x="7666200" y="4762800"/>
            <a:ext cx="2413440" cy="955800"/>
          </a:xfrm>
          <a:prstGeom prst="rect">
            <a:avLst/>
          </a:prstGeom>
          <a:ln w="0">
            <a:noFill/>
          </a:ln>
        </p:spPr>
      </p:pic>
      <p:graphicFrame>
        <p:nvGraphicFramePr>
          <p:cNvPr id="215" name=""/>
          <p:cNvGraphicFramePr/>
          <p:nvPr/>
        </p:nvGraphicFramePr>
        <p:xfrm>
          <a:off x="507600" y="789120"/>
          <a:ext cx="8852040" cy="4529520"/>
        </p:xfrm>
        <a:graphic>
          <a:graphicData uri="http://schemas.openxmlformats.org/drawingml/2006/table">
            <a:tbl>
              <a:tblPr/>
              <a:tblGrid>
                <a:gridCol w="1438560"/>
                <a:gridCol w="1512000"/>
                <a:gridCol w="1500840"/>
                <a:gridCol w="4401000"/>
              </a:tblGrid>
              <a:tr h="1035000">
                <a:tc>
                  <a:txBody>
                    <a:bodyPr lIns="90000" rIns="90000" tIns="46800" bIns="46800">
                      <a:noAutofit/>
                    </a:bodyPr>
                    <a:p>
                      <a:pPr>
                        <a:lnSpc>
                          <a:spcPct val="100000"/>
                        </a:lnSpc>
                      </a:pPr>
                      <a:r>
                        <a:rPr b="0" lang="es-MX" sz="1400" spc="-1" strike="noStrike">
                          <a:latin typeface="Arial"/>
                        </a:rPr>
                        <a:t>Nah, S., (2017)</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pPr algn="just"/>
                      <a:r>
                        <a:rPr b="0" lang="es-MX" sz="1400" spc="-1" strike="noStrike">
                          <a:latin typeface="Arial"/>
                        </a:rPr>
                        <a:t>Aprendizaje residual y normalización por lotes de DeepCNN.</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pPr algn="just"/>
                      <a:r>
                        <a:rPr b="0" lang="es-MX" sz="1400" spc="-1" strike="noStrike">
                          <a:latin typeface="Arial"/>
                        </a:rPr>
                        <a:t>Eliminación de ruido en imágenes.</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pPr algn="just"/>
                      <a:r>
                        <a:rPr b="0" lang="es-MX" sz="1400" spc="-1" strike="noStrike">
                          <a:latin typeface="Arial"/>
                        </a:rPr>
                        <a:t>Alta efectividad para eliminar ruido e implementación eficiente haciendo uso de GPU (Graphics Processing Unit).</a:t>
                      </a:r>
                      <a:endParaRPr b="0" lang="es-MX"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035000">
                <a:tc>
                  <a:txBody>
                    <a:bodyPr lIns="90000" rIns="90000" tIns="46800" bIns="46800">
                      <a:noAutofit/>
                    </a:bodyPr>
                    <a:p>
                      <a:r>
                        <a:rPr b="0" lang="es-MX" sz="1500" spc="-1" strike="noStrike">
                          <a:latin typeface="Arial"/>
                        </a:rPr>
                        <a:t>Wei, Z., (2012)</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pPr algn="just"/>
                      <a:r>
                        <a:rPr b="0" lang="es-MX" sz="1500" spc="-1" strike="noStrike">
                          <a:latin typeface="Arial"/>
                        </a:rPr>
                        <a:t>Filtro Gaussiano de la mediana</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pPr algn="just"/>
                      <a:r>
                        <a:rPr b="0" lang="es-MX" sz="1500" spc="-1" strike="noStrike">
                          <a:latin typeface="Arial"/>
                        </a:rPr>
                        <a:t>Remover ruido periódico</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pPr algn="just"/>
                      <a:r>
                        <a:rPr b="0" lang="es-MX" sz="1500" spc="-1" strike="noStrike">
                          <a:latin typeface="Arial"/>
                        </a:rPr>
                        <a:t>Detección y corrección de distorsiones en el espectro en imágenes  causados por ruido periódico.</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364040">
                <a:tc>
                  <a:txBody>
                    <a:bodyPr lIns="90000" rIns="90000" tIns="46800" bIns="46800">
                      <a:noAutofit/>
                    </a:bodyPr>
                    <a:p>
                      <a:r>
                        <a:rPr b="0" lang="es-MX" sz="1500" spc="-1" strike="noStrike">
                          <a:latin typeface="Arial"/>
                        </a:rPr>
                        <a:t>Varghese, J., (2016)</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pPr algn="just"/>
                      <a:r>
                        <a:rPr b="0" lang="es-MX" sz="1500" spc="-1" strike="noStrike">
                          <a:latin typeface="Arial"/>
                        </a:rPr>
                        <a:t>Filtro de dominio de frecuencia basado en umbral adaptativo</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pPr algn="just"/>
                      <a:r>
                        <a:rPr b="0" lang="es-MX" sz="1500" spc="-1" strike="noStrike">
                          <a:latin typeface="Arial"/>
                        </a:rPr>
                        <a:t>Reducción de ruido periódico presente en imágenes</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pPr algn="just"/>
                      <a:r>
                        <a:rPr b="0" lang="es-MX" sz="1500" spc="-1" strike="noStrike">
                          <a:latin typeface="Arial"/>
                        </a:rPr>
                        <a:t>Identificación de frecuencias con ruido en dominio de la frecuencia en imágenes y restauración de dichas frecuencias corruptas.</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037880">
                <a:tc>
                  <a:txBody>
                    <a:bodyPr lIns="90000" rIns="90000" tIns="46800" bIns="46800">
                      <a:noAutofit/>
                    </a:bodyPr>
                    <a:p>
                      <a:r>
                        <a:rPr b="0" lang="en-US" sz="1500" spc="-1" strike="noStrike">
                          <a:solidFill>
                            <a:srgbClr val="000000"/>
                          </a:solidFill>
                          <a:latin typeface="Arial"/>
                          <a:ea typeface="Microsoft YaHei"/>
                        </a:rPr>
                        <a:t>VanderJeught S, (2016)</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s-MX" sz="1500" spc="-1" strike="noStrike">
                          <a:latin typeface="Arial"/>
                          <a:ea typeface="Microsoft YaHei"/>
                        </a:rPr>
                        <a:t>Perfilometría</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1500" spc="-1" strike="noStrike">
                          <a:latin typeface="Arial"/>
                          <a:ea typeface="Microsoft YaHei"/>
                        </a:rPr>
                        <a:t>Estado del arte</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pPr algn="just"/>
                      <a:r>
                        <a:rPr b="0" lang="es-MX" sz="1500" spc="-1" strike="noStrike">
                          <a:latin typeface="Arial"/>
                          <a:ea typeface="Calibri"/>
                        </a:rPr>
                        <a:t>Dar a conocer los métodos más comúnmente utilizados para la reconstrucción y la medición de superficies 3D.</a:t>
                      </a:r>
                      <a:endParaRPr b="0" lang="es-MX"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itle 1_7"/>
          <p:cNvSpPr/>
          <p:nvPr/>
        </p:nvSpPr>
        <p:spPr>
          <a:xfrm>
            <a:off x="334080" y="72000"/>
            <a:ext cx="3149640" cy="734040"/>
          </a:xfrm>
          <a:prstGeom prst="rect">
            <a:avLst/>
          </a:prstGeom>
          <a:noFill/>
          <a:ln w="0">
            <a:noFill/>
          </a:ln>
        </p:spPr>
        <p:style>
          <a:lnRef idx="0"/>
          <a:fillRef idx="0"/>
          <a:effectRef idx="0"/>
          <a:fontRef idx="minor"/>
        </p:style>
        <p:txBody>
          <a:bodyPr lIns="122040" rIns="122040" tIns="60840" bIns="60840" anchor="ctr">
            <a:normAutofit fontScale="47000"/>
          </a:bodyPr>
          <a:p>
            <a:pPr>
              <a:lnSpc>
                <a:spcPct val="100000"/>
              </a:lnSpc>
            </a:pPr>
            <a:r>
              <a:rPr b="1" lang="es-ES_tradnl" sz="2800" spc="-1" strike="noStrike">
                <a:solidFill>
                  <a:srgbClr val="595959"/>
                </a:solidFill>
                <a:latin typeface="Avenir Heavy"/>
              </a:rPr>
              <a:t>Planteamiento del problema</a:t>
            </a:r>
            <a:endParaRPr b="0" lang="es-MX" sz="2800" spc="-1" strike="noStrike">
              <a:latin typeface="Arial"/>
            </a:endParaRPr>
          </a:p>
        </p:txBody>
      </p:sp>
      <p:pic>
        <p:nvPicPr>
          <p:cNvPr id="217" name="Imagen 5_8" descr=""/>
          <p:cNvPicPr/>
          <p:nvPr/>
        </p:nvPicPr>
        <p:blipFill>
          <a:blip r:embed="rId1"/>
          <a:stretch/>
        </p:blipFill>
        <p:spPr>
          <a:xfrm>
            <a:off x="0" y="780120"/>
            <a:ext cx="3483720" cy="230760"/>
          </a:xfrm>
          <a:prstGeom prst="rect">
            <a:avLst/>
          </a:prstGeom>
          <a:ln w="0">
            <a:noFill/>
          </a:ln>
        </p:spPr>
      </p:pic>
      <p:pic>
        <p:nvPicPr>
          <p:cNvPr id="218" name="Imagen 6_8" descr=""/>
          <p:cNvPicPr/>
          <p:nvPr/>
        </p:nvPicPr>
        <p:blipFill>
          <a:blip r:embed="rId2"/>
          <a:stretch/>
        </p:blipFill>
        <p:spPr>
          <a:xfrm>
            <a:off x="7171200" y="334080"/>
            <a:ext cx="2701800" cy="471960"/>
          </a:xfrm>
          <a:prstGeom prst="rect">
            <a:avLst/>
          </a:prstGeom>
          <a:ln w="0">
            <a:noFill/>
          </a:ln>
        </p:spPr>
      </p:pic>
      <p:pic>
        <p:nvPicPr>
          <p:cNvPr id="219" name="Imagen 8_8" descr=""/>
          <p:cNvPicPr/>
          <p:nvPr/>
        </p:nvPicPr>
        <p:blipFill>
          <a:blip r:embed="rId3">
            <a:alphaModFix amt="73000"/>
          </a:blip>
          <a:stretch/>
        </p:blipFill>
        <p:spPr>
          <a:xfrm flipH="1">
            <a:off x="7666200" y="4762800"/>
            <a:ext cx="2413440" cy="955800"/>
          </a:xfrm>
          <a:prstGeom prst="rect">
            <a:avLst/>
          </a:prstGeom>
          <a:ln w="0">
            <a:noFill/>
          </a:ln>
        </p:spPr>
      </p:pic>
      <p:pic>
        <p:nvPicPr>
          <p:cNvPr id="220" name="" descr=""/>
          <p:cNvPicPr/>
          <p:nvPr/>
        </p:nvPicPr>
        <p:blipFill>
          <a:blip r:embed="rId4"/>
          <a:stretch/>
        </p:blipFill>
        <p:spPr>
          <a:xfrm>
            <a:off x="3600000" y="1692000"/>
            <a:ext cx="3024000" cy="3024000"/>
          </a:xfrm>
          <a:prstGeom prst="rect">
            <a:avLst/>
          </a:prstGeom>
          <a:ln w="0">
            <a:noFill/>
          </a:ln>
        </p:spPr>
      </p:pic>
      <p:pic>
        <p:nvPicPr>
          <p:cNvPr id="221" name="" descr=""/>
          <p:cNvPicPr/>
          <p:nvPr/>
        </p:nvPicPr>
        <p:blipFill>
          <a:blip r:embed="rId5"/>
          <a:stretch/>
        </p:blipFill>
        <p:spPr>
          <a:xfrm>
            <a:off x="900000" y="2160000"/>
            <a:ext cx="2520000" cy="2520000"/>
          </a:xfrm>
          <a:prstGeom prst="rect">
            <a:avLst/>
          </a:prstGeom>
          <a:ln w="0">
            <a:noFill/>
          </a:ln>
        </p:spPr>
      </p:pic>
      <p:sp>
        <p:nvSpPr>
          <p:cNvPr id="222" name=""/>
          <p:cNvSpPr txBox="1"/>
          <p:nvPr/>
        </p:nvSpPr>
        <p:spPr>
          <a:xfrm>
            <a:off x="297360" y="1041840"/>
            <a:ext cx="9524160" cy="1095120"/>
          </a:xfrm>
          <a:prstGeom prst="rect">
            <a:avLst/>
          </a:prstGeom>
          <a:noFill/>
          <a:ln w="0">
            <a:noFill/>
          </a:ln>
        </p:spPr>
        <p:txBody>
          <a:bodyPr lIns="90000" rIns="90000" tIns="45000" bIns="45000">
            <a:noAutofit/>
          </a:bodyPr>
          <a:p>
            <a:pPr algn="just">
              <a:lnSpc>
                <a:spcPct val="90000"/>
              </a:lnSpc>
              <a:spcBef>
                <a:spcPts val="1001"/>
              </a:spcBef>
              <a:tabLst>
                <a:tab algn="l" pos="0"/>
              </a:tabLst>
            </a:pPr>
            <a:r>
              <a:rPr b="0" lang="es-MX" sz="2800" spc="-1" strike="noStrike">
                <a:solidFill>
                  <a:srgbClr val="595959"/>
                </a:solidFill>
                <a:latin typeface="Avenir Light"/>
              </a:rPr>
              <a:t>Reconstrucciones de objetos 3D son imprecisas y poco confiables como consecuencia del ruido cuasi/periódico presente</a:t>
            </a:r>
            <a:r>
              <a:rPr b="0" lang="es-MX" sz="3200" spc="-1" strike="noStrike">
                <a:solidFill>
                  <a:srgbClr val="595959"/>
                </a:solidFill>
                <a:latin typeface="Avenir Light"/>
              </a:rPr>
              <a:t>.</a:t>
            </a:r>
            <a:endParaRPr b="0" lang="es-MX" sz="3200" spc="-1" strike="noStrike">
              <a:latin typeface="Arial"/>
            </a:endParaRPr>
          </a:p>
        </p:txBody>
      </p:sp>
      <p:pic>
        <p:nvPicPr>
          <p:cNvPr id="223" name="" descr=""/>
          <p:cNvPicPr/>
          <p:nvPr/>
        </p:nvPicPr>
        <p:blipFill>
          <a:blip r:embed="rId6"/>
          <a:srcRect l="29753" t="33328" r="40482" b="54766"/>
          <a:stretch/>
        </p:blipFill>
        <p:spPr>
          <a:xfrm>
            <a:off x="4500000" y="2700000"/>
            <a:ext cx="899640" cy="359640"/>
          </a:xfrm>
          <a:prstGeom prst="rect">
            <a:avLst/>
          </a:prstGeom>
          <a:ln w="25200">
            <a:solidFill>
              <a:srgbClr val="c5000b"/>
            </a:solidFill>
            <a:custDash>
              <a:ds d="197000" sp="127000"/>
            </a:custDash>
            <a:round/>
          </a:ln>
        </p:spPr>
      </p:pic>
      <p:sp>
        <p:nvSpPr>
          <p:cNvPr id="224" name=""/>
          <p:cNvSpPr/>
          <p:nvPr/>
        </p:nvSpPr>
        <p:spPr>
          <a:xfrm flipV="1">
            <a:off x="4500000" y="2124360"/>
            <a:ext cx="2268360" cy="575640"/>
          </a:xfrm>
          <a:prstGeom prst="line">
            <a:avLst/>
          </a:prstGeom>
          <a:ln w="25200">
            <a:solidFill>
              <a:srgbClr val="c5000b"/>
            </a:solidFill>
            <a:round/>
          </a:ln>
        </p:spPr>
        <p:style>
          <a:lnRef idx="0"/>
          <a:fillRef idx="0"/>
          <a:effectRef idx="0"/>
          <a:fontRef idx="minor"/>
        </p:style>
      </p:sp>
      <p:sp>
        <p:nvSpPr>
          <p:cNvPr id="225" name=""/>
          <p:cNvSpPr/>
          <p:nvPr/>
        </p:nvSpPr>
        <p:spPr>
          <a:xfrm>
            <a:off x="4500360" y="3060360"/>
            <a:ext cx="2268000" cy="179640"/>
          </a:xfrm>
          <a:prstGeom prst="line">
            <a:avLst/>
          </a:prstGeom>
          <a:ln w="25200">
            <a:solidFill>
              <a:srgbClr val="c5000b"/>
            </a:solidFill>
            <a:round/>
          </a:ln>
        </p:spPr>
        <p:style>
          <a:lnRef idx="0"/>
          <a:fillRef idx="0"/>
          <a:effectRef idx="0"/>
          <a:fontRef idx="minor"/>
        </p:style>
      </p:sp>
      <p:sp>
        <p:nvSpPr>
          <p:cNvPr id="226" name=""/>
          <p:cNvSpPr/>
          <p:nvPr/>
        </p:nvSpPr>
        <p:spPr>
          <a:xfrm>
            <a:off x="5400720" y="3060720"/>
            <a:ext cx="4158360" cy="179280"/>
          </a:xfrm>
          <a:prstGeom prst="line">
            <a:avLst/>
          </a:prstGeom>
          <a:ln w="25200">
            <a:solidFill>
              <a:srgbClr val="c5000b"/>
            </a:solidFill>
            <a:round/>
          </a:ln>
        </p:spPr>
        <p:style>
          <a:lnRef idx="0"/>
          <a:fillRef idx="0"/>
          <a:effectRef idx="0"/>
          <a:fontRef idx="minor"/>
        </p:style>
      </p:sp>
      <p:sp>
        <p:nvSpPr>
          <p:cNvPr id="227" name=""/>
          <p:cNvSpPr/>
          <p:nvPr/>
        </p:nvSpPr>
        <p:spPr>
          <a:xfrm flipV="1">
            <a:off x="5401080" y="2124360"/>
            <a:ext cx="4158000" cy="576720"/>
          </a:xfrm>
          <a:prstGeom prst="line">
            <a:avLst/>
          </a:prstGeom>
          <a:ln w="25200">
            <a:solidFill>
              <a:srgbClr val="c5000b"/>
            </a:solidFill>
            <a:round/>
          </a:ln>
        </p:spPr>
        <p:style>
          <a:lnRef idx="0"/>
          <a:fillRef idx="0"/>
          <a:effectRef idx="0"/>
          <a:fontRef idx="minor"/>
        </p:style>
      </p:sp>
      <p:pic>
        <p:nvPicPr>
          <p:cNvPr id="228" name="" descr=""/>
          <p:cNvPicPr/>
          <p:nvPr/>
        </p:nvPicPr>
        <p:blipFill>
          <a:blip r:embed="rId7"/>
          <a:srcRect l="29753" t="33328" r="40482" b="54766"/>
          <a:stretch/>
        </p:blipFill>
        <p:spPr>
          <a:xfrm>
            <a:off x="6768360" y="2124360"/>
            <a:ext cx="2790720" cy="1115640"/>
          </a:xfrm>
          <a:prstGeom prst="rect">
            <a:avLst/>
          </a:prstGeom>
          <a:ln w="25200">
            <a:solidFill>
              <a:srgbClr val="c5000b"/>
            </a:solidFill>
            <a:custDash>
              <a:ds d="197000" sp="127000"/>
            </a:custDash>
            <a:round/>
          </a:ln>
        </p:spPr>
      </p:pic>
      <p:sp>
        <p:nvSpPr>
          <p:cNvPr id="229" name=""/>
          <p:cNvSpPr txBox="1"/>
          <p:nvPr/>
        </p:nvSpPr>
        <p:spPr>
          <a:xfrm>
            <a:off x="2145960" y="4649760"/>
            <a:ext cx="484920" cy="390240"/>
          </a:xfrm>
          <a:prstGeom prst="rect">
            <a:avLst/>
          </a:prstGeom>
          <a:noFill/>
          <a:ln w="0">
            <a:noFill/>
          </a:ln>
        </p:spPr>
        <p:txBody>
          <a:bodyPr lIns="90000" rIns="90000" tIns="45000" bIns="45000">
            <a:noAutofit/>
          </a:bodyPr>
          <a:p>
            <a:r>
              <a:rPr b="0" lang="es-MX" sz="1400" spc="-1" strike="noStrike">
                <a:latin typeface="Avery light"/>
                <a:ea typeface="Microsoft YaHei"/>
              </a:rPr>
              <a:t>a)</a:t>
            </a:r>
            <a:endParaRPr b="0" lang="es-MX" sz="1400" spc="-1" strike="noStrike">
              <a:latin typeface="Arial"/>
            </a:endParaRPr>
          </a:p>
        </p:txBody>
      </p:sp>
      <p:sp>
        <p:nvSpPr>
          <p:cNvPr id="230" name=""/>
          <p:cNvSpPr txBox="1"/>
          <p:nvPr/>
        </p:nvSpPr>
        <p:spPr>
          <a:xfrm>
            <a:off x="5566320" y="4613760"/>
            <a:ext cx="484920" cy="390240"/>
          </a:xfrm>
          <a:prstGeom prst="rect">
            <a:avLst/>
          </a:prstGeom>
          <a:noFill/>
          <a:ln w="0">
            <a:noFill/>
          </a:ln>
        </p:spPr>
        <p:txBody>
          <a:bodyPr lIns="90000" rIns="90000" tIns="45000" bIns="45000">
            <a:noAutofit/>
          </a:bodyPr>
          <a:p>
            <a:r>
              <a:rPr b="0" lang="es-MX" sz="1400" spc="-1" strike="noStrike">
                <a:latin typeface="Avery light"/>
                <a:ea typeface="Microsoft YaHei"/>
              </a:rPr>
              <a:t>b)</a:t>
            </a:r>
            <a:endParaRPr b="0" lang="es-MX" sz="1400" spc="-1" strike="noStrike">
              <a:latin typeface="Arial"/>
            </a:endParaRPr>
          </a:p>
        </p:txBody>
      </p:sp>
      <p:sp>
        <p:nvSpPr>
          <p:cNvPr id="231" name=""/>
          <p:cNvSpPr txBox="1"/>
          <p:nvPr/>
        </p:nvSpPr>
        <p:spPr>
          <a:xfrm>
            <a:off x="886680" y="4829760"/>
            <a:ext cx="8293320" cy="698400"/>
          </a:xfrm>
          <a:prstGeom prst="rect">
            <a:avLst/>
          </a:prstGeom>
          <a:noFill/>
          <a:ln w="0">
            <a:noFill/>
          </a:ln>
        </p:spPr>
        <p:txBody>
          <a:bodyPr lIns="90000" rIns="90000" tIns="45000" bIns="45000">
            <a:noAutofit/>
          </a:bodyPr>
          <a:p>
            <a:r>
              <a:rPr b="0" lang="es-MX" sz="1400" spc="-1" strike="noStrike">
                <a:latin typeface="Avery light"/>
                <a:ea typeface="Microsoft YaHei"/>
              </a:rPr>
              <a:t>Fig. 6. a) Representación 2D de objeto “Señora”  y b) reconstrucción 3D de objeto “Señora” usando PSP. Se puede apreciar discontinuidades en la superficie generada del objeto.</a:t>
            </a:r>
            <a:endParaRPr b="0" lang="es-MX"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277</TotalTime>
  <Application>LibreOffice/7.1.4.2$Windows_X86_64 LibreOffice_project/a529a4fab45b75fefc5b6226684193eb000654f6</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2022-12-10T14:47:41Z</dcterms:created>
  <dc:creator/>
  <dc:description/>
  <dc:language>es-MX</dc:language>
  <cp:lastModifiedBy/>
  <dcterms:modified xsi:type="dcterms:W3CDTF">2022-12-12T21:04:17Z</dcterms:modified>
  <cp:revision>19</cp:revision>
  <dc:subject/>
  <dc:title/>
</cp:coreProperties>
</file>